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ADA6DB-81FB-4CCF-ACBA-3E30FE249901}" type="datetimeFigureOut">
              <a:rPr lang="en-US" smtClean="0"/>
              <a:pPr/>
              <a:t>8/18/2011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10C3-9C92-4276-ABBB-D23EDAF56F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089F8-332E-4E76-87F6-9210683BF314}" type="datetime1">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1F5D4-6B6E-42B6-9CE9-8B78090198D5}" type="datetime1">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BCDFB-A395-4B0F-8F9B-0CFB9E6D0C39}" type="datetime1">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C48C-06A1-49E8-8E9A-9492990F3E70}" type="datetime1">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80F2E-ED35-4E7C-B500-CB8A2ED976BF}" type="datetime1">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2FED0-0FAA-4DBC-B3BD-D594D78B71A3}" type="datetime1">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E7ADD-0A21-474F-9008-613B0EF2552A}" type="datetime1">
              <a:rPr lang="en-US" smtClean="0"/>
              <a:pPr/>
              <a:t>8/18/2011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D99CC3-7F48-4D78-B953-2734914858CE}" type="datetime1">
              <a:rPr lang="en-US" smtClean="0"/>
              <a:pPr/>
              <a:t>8/18/2011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5AB2A-7E7D-47AD-9AB7-F18E352D21CA}" type="datetime1">
              <a:rPr lang="en-US" smtClean="0"/>
              <a:pPr/>
              <a:t>8/18/2011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A3C82-3924-47A3-A708-9CC5369E4724}" type="datetime1">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403F5-CC74-4B61-9C4C-1012ABE00A4B}" type="datetime1">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D5D57-F162-4C1F-9FC3-E2CE4E8F38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DA326-D934-48AC-A269-103AA2A4C0AB}" type="datetime1">
              <a:rPr lang="en-US" smtClean="0"/>
              <a:pPr/>
              <a:t>8/18/2011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D5D57-F162-4C1F-9FC3-E2CE4E8F38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chow1@graniteschools.org" TargetMode="External"/><Relationship Id="rId2" Type="http://schemas.openxmlformats.org/officeDocument/2006/relationships/hyperlink" Target="mailto:kttohinaka@graniteschools.org"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b.graniteschools.org/porta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2800" dirty="0" smtClean="0">
                <a:latin typeface="Arial" pitchFamily="34" charset="0"/>
                <a:cs typeface="Arial" pitchFamily="34" charset="0"/>
              </a:rPr>
              <a:t>Granite School District</a:t>
            </a:r>
            <a:br>
              <a:rPr lang="en-US" sz="2800" dirty="0" smtClean="0">
                <a:latin typeface="Arial" pitchFamily="34" charset="0"/>
                <a:cs typeface="Arial" pitchFamily="34" charset="0"/>
              </a:rPr>
            </a:br>
            <a:r>
              <a:rPr lang="en-US" sz="2800" dirty="0" err="1" smtClean="0">
                <a:latin typeface="Arial" pitchFamily="34" charset="0"/>
                <a:cs typeface="Arial" pitchFamily="34" charset="0"/>
              </a:rPr>
              <a:t>Crosspointe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Gradebook</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Parent/Student Portal</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152400" y="5105400"/>
            <a:ext cx="8153400" cy="1752600"/>
          </a:xfrm>
        </p:spPr>
        <p:txBody>
          <a:bodyPr>
            <a:normAutofit/>
          </a:bodyPr>
          <a:lstStyle/>
          <a:p>
            <a:pPr algn="l"/>
            <a:r>
              <a:rPr lang="en-US" sz="1400" dirty="0" smtClean="0">
                <a:latin typeface="Arial" pitchFamily="34" charset="0"/>
                <a:cs typeface="Arial" pitchFamily="34" charset="0"/>
              </a:rPr>
              <a:t>Questions??</a:t>
            </a:r>
            <a:br>
              <a:rPr lang="en-US" sz="1400" dirty="0" smtClean="0">
                <a:latin typeface="Arial" pitchFamily="34" charset="0"/>
                <a:cs typeface="Arial" pitchFamily="34" charset="0"/>
              </a:rPr>
            </a:br>
            <a:r>
              <a:rPr lang="en-US" sz="1400" dirty="0" smtClean="0">
                <a:latin typeface="Arial" pitchFamily="34" charset="0"/>
                <a:cs typeface="Arial" pitchFamily="34" charset="0"/>
              </a:rPr>
              <a:t>Contact: Karen Tohinaka                                                                         Craig Schow                                                    </a:t>
            </a:r>
            <a:br>
              <a:rPr lang="en-US" sz="1400" dirty="0" smtClean="0">
                <a:latin typeface="Arial" pitchFamily="34" charset="0"/>
                <a:cs typeface="Arial" pitchFamily="34" charset="0"/>
              </a:rPr>
            </a:br>
            <a:r>
              <a:rPr lang="en-US" sz="1400" dirty="0" smtClean="0">
                <a:latin typeface="Arial" pitchFamily="34" charset="0"/>
                <a:cs typeface="Arial" pitchFamily="34" charset="0"/>
              </a:rPr>
              <a:t>Information Systems                                                                                Information Systems</a:t>
            </a:r>
            <a:br>
              <a:rPr lang="en-US" sz="1400" dirty="0" smtClean="0">
                <a:latin typeface="Arial" pitchFamily="34" charset="0"/>
                <a:cs typeface="Arial" pitchFamily="34" charset="0"/>
              </a:rPr>
            </a:br>
            <a:r>
              <a:rPr lang="en-US" sz="1400" dirty="0" err="1" smtClean="0">
                <a:latin typeface="Arial" pitchFamily="34" charset="0"/>
                <a:cs typeface="Arial" pitchFamily="34" charset="0"/>
              </a:rPr>
              <a:t>Gradebook</a:t>
            </a:r>
            <a:r>
              <a:rPr lang="en-US" sz="1400" dirty="0" smtClean="0">
                <a:latin typeface="Arial" pitchFamily="34" charset="0"/>
                <a:cs typeface="Arial" pitchFamily="34" charset="0"/>
              </a:rPr>
              <a:t> Administrator                                                                         Programmer</a:t>
            </a:r>
            <a:br>
              <a:rPr lang="en-US" sz="1400" dirty="0" smtClean="0">
                <a:latin typeface="Arial" pitchFamily="34" charset="0"/>
                <a:cs typeface="Arial" pitchFamily="34" charset="0"/>
              </a:rPr>
            </a:br>
            <a:r>
              <a:rPr lang="en-US" sz="1400" dirty="0" smtClean="0">
                <a:latin typeface="Arial" pitchFamily="34" charset="0"/>
                <a:cs typeface="Arial" pitchFamily="34" charset="0"/>
              </a:rPr>
              <a:t>Ph# (385) 646-4168                                                                                 Ph# (385) 646-7438</a:t>
            </a:r>
            <a:br>
              <a:rPr lang="en-US" sz="1400" dirty="0" smtClean="0">
                <a:latin typeface="Arial" pitchFamily="34" charset="0"/>
                <a:cs typeface="Arial" pitchFamily="34" charset="0"/>
              </a:rPr>
            </a:br>
            <a:r>
              <a:rPr lang="en-US" sz="1400" dirty="0" smtClean="0">
                <a:latin typeface="Arial" pitchFamily="34" charset="0"/>
                <a:cs typeface="Arial" pitchFamily="34" charset="0"/>
                <a:hlinkClick r:id="rId2"/>
              </a:rPr>
              <a:t>kttohinaka@graniteschools.org</a:t>
            </a:r>
            <a:r>
              <a:rPr lang="en-US" sz="1400" dirty="0" smtClean="0">
                <a:latin typeface="Arial" pitchFamily="34" charset="0"/>
                <a:cs typeface="Arial" pitchFamily="34" charset="0"/>
              </a:rPr>
              <a:t>                                                               </a:t>
            </a:r>
            <a:r>
              <a:rPr lang="en-US" sz="1400" dirty="0" smtClean="0">
                <a:latin typeface="Arial" pitchFamily="34" charset="0"/>
                <a:cs typeface="Arial" pitchFamily="34" charset="0"/>
                <a:hlinkClick r:id="rId3"/>
              </a:rPr>
              <a:t>cschow1@graniteschools.org</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p:txBody>
      </p:sp>
      <p:pic>
        <p:nvPicPr>
          <p:cNvPr id="6" name="Picture 5" descr="1teamwork3.jpg"/>
          <p:cNvPicPr>
            <a:picLocks noChangeAspect="1"/>
          </p:cNvPicPr>
          <p:nvPr/>
        </p:nvPicPr>
        <p:blipFill>
          <a:blip r:embed="rId4" cstate="print"/>
          <a:stretch>
            <a:fillRect/>
          </a:stretch>
        </p:blipFill>
        <p:spPr>
          <a:xfrm>
            <a:off x="2286000" y="1981200"/>
            <a:ext cx="4551680" cy="3413760"/>
          </a:xfrm>
          <a:prstGeom prst="rect">
            <a:avLst/>
          </a:prstGeom>
        </p:spPr>
      </p:pic>
      <p:sp>
        <p:nvSpPr>
          <p:cNvPr id="5" name="Slide Number Placeholder 4"/>
          <p:cNvSpPr>
            <a:spLocks noGrp="1"/>
          </p:cNvSpPr>
          <p:nvPr>
            <p:ph type="sldNum" sz="quarter" idx="12"/>
          </p:nvPr>
        </p:nvSpPr>
        <p:spPr/>
        <p:txBody>
          <a:bodyPr/>
          <a:lstStyle/>
          <a:p>
            <a:fld id="{A4CD5D57-F162-4C1F-9FC3-E2CE4E8F388D}"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5867400"/>
          </a:xfrm>
        </p:spPr>
        <p:txBody>
          <a:bodyPr>
            <a:normAutofit/>
          </a:bodyPr>
          <a:lstStyle/>
          <a:p>
            <a:r>
              <a:rPr lang="en-US" sz="1600" u="sng" dirty="0" smtClean="0">
                <a:latin typeface="Arial" pitchFamily="34" charset="0"/>
                <a:cs typeface="Arial" pitchFamily="34" charset="0"/>
              </a:rPr>
              <a:t>Assignments For Each Class:</a:t>
            </a:r>
          </a:p>
          <a:p>
            <a:pPr lvl="1"/>
            <a:r>
              <a:rPr lang="en-US" sz="1400" dirty="0" smtClean="0">
                <a:latin typeface="Arial" pitchFamily="34" charset="0"/>
                <a:cs typeface="Arial" pitchFamily="34" charset="0"/>
              </a:rPr>
              <a:t>Click the </a:t>
            </a:r>
            <a:r>
              <a:rPr lang="en-US" sz="1400" b="1" dirty="0" smtClean="0">
                <a:latin typeface="Arial" pitchFamily="34" charset="0"/>
                <a:cs typeface="Arial" pitchFamily="34" charset="0"/>
              </a:rPr>
              <a:t>Assignments</a:t>
            </a:r>
            <a:r>
              <a:rPr lang="en-US" sz="1400" dirty="0" smtClean="0">
                <a:latin typeface="Arial" pitchFamily="34" charset="0"/>
                <a:cs typeface="Arial" pitchFamily="34" charset="0"/>
              </a:rPr>
              <a:t> menu option.;</a:t>
            </a:r>
          </a:p>
          <a:p>
            <a:pPr lvl="1"/>
            <a:r>
              <a:rPr lang="en-US" sz="1400" dirty="0" smtClean="0">
                <a:latin typeface="Arial" pitchFamily="34" charset="0"/>
                <a:cs typeface="Arial" pitchFamily="34" charset="0"/>
              </a:rPr>
              <a:t>The Portal displays a list of classes, along with basic grade and attendance information.</a:t>
            </a:r>
          </a:p>
          <a:p>
            <a:pPr lvl="1">
              <a:buNone/>
            </a:pPr>
            <a:endParaRPr lang="en-US" sz="1200" dirty="0">
              <a:latin typeface="Arial" pitchFamily="34" charset="0"/>
              <a:cs typeface="Arial" pitchFamily="34" charset="0"/>
            </a:endParaRPr>
          </a:p>
        </p:txBody>
      </p:sp>
      <p:pic>
        <p:nvPicPr>
          <p:cNvPr id="4" name="Picture 3" descr="Student Assignments.bmp"/>
          <p:cNvPicPr>
            <a:picLocks noChangeAspect="1"/>
          </p:cNvPicPr>
          <p:nvPr/>
        </p:nvPicPr>
        <p:blipFill>
          <a:blip r:embed="rId2" cstate="print"/>
          <a:stretch>
            <a:fillRect/>
          </a:stretch>
        </p:blipFill>
        <p:spPr>
          <a:xfrm>
            <a:off x="1219200" y="2133600"/>
            <a:ext cx="5838825" cy="4260350"/>
          </a:xfrm>
          <a:prstGeom prst="rect">
            <a:avLst/>
          </a:prstGeom>
          <a:ln>
            <a:noFill/>
          </a:ln>
        </p:spPr>
      </p:pic>
      <p:sp>
        <p:nvSpPr>
          <p:cNvPr id="5" name="Rectangle 4"/>
          <p:cNvSpPr/>
          <p:nvPr/>
        </p:nvSpPr>
        <p:spPr>
          <a:xfrm>
            <a:off x="3124200" y="23622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1905000"/>
            <a:ext cx="1447800" cy="830997"/>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a list of assignments for the current week, click </a:t>
            </a:r>
            <a:r>
              <a:rPr lang="en-US" sz="1200" b="1" u="sng" dirty="0" smtClean="0">
                <a:latin typeface="Arial" pitchFamily="34" charset="0"/>
                <a:cs typeface="Arial" pitchFamily="34" charset="0"/>
              </a:rPr>
              <a:t>Week</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cxnSp>
        <p:nvCxnSpPr>
          <p:cNvPr id="9" name="Straight Arrow Connector 8"/>
          <p:cNvCxnSpPr>
            <a:stCxn id="7" idx="3"/>
          </p:cNvCxnSpPr>
          <p:nvPr/>
        </p:nvCxnSpPr>
        <p:spPr>
          <a:xfrm>
            <a:off x="2286000" y="2320499"/>
            <a:ext cx="685800" cy="4989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819400" y="2819400"/>
            <a:ext cx="304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239000" y="4419600"/>
            <a:ext cx="1219200" cy="1200329"/>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a comprehensive list of all assignments for each class, click </a:t>
            </a:r>
            <a:r>
              <a:rPr lang="en-US" sz="1200" b="1" u="sng" dirty="0" smtClean="0">
                <a:latin typeface="Arial" pitchFamily="34" charset="0"/>
                <a:cs typeface="Arial" pitchFamily="34" charset="0"/>
              </a:rPr>
              <a:t>Expand</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2" name="Rectangle 11"/>
          <p:cNvSpPr/>
          <p:nvPr/>
        </p:nvSpPr>
        <p:spPr>
          <a:xfrm>
            <a:off x="5486400" y="2895600"/>
            <a:ext cx="381000" cy="76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rot="16200000" flipV="1">
            <a:off x="5600700" y="3162300"/>
            <a:ext cx="1828800" cy="1447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39000" y="2286000"/>
            <a:ext cx="1447800" cy="1015663"/>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a list of missing assignments, click the check box by </a:t>
            </a:r>
            <a:r>
              <a:rPr lang="en-US" sz="1200" b="1" dirty="0" smtClean="0">
                <a:latin typeface="Arial" pitchFamily="34" charset="0"/>
                <a:cs typeface="Arial" pitchFamily="34" charset="0"/>
              </a:rPr>
              <a:t>Missing Only</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cxnSp>
        <p:nvCxnSpPr>
          <p:cNvPr id="18" name="Straight Arrow Connector 17"/>
          <p:cNvCxnSpPr>
            <a:stCxn id="16" idx="1"/>
          </p:cNvCxnSpPr>
          <p:nvPr/>
        </p:nvCxnSpPr>
        <p:spPr>
          <a:xfrm rot="10800000" flipV="1">
            <a:off x="6858000" y="2793832"/>
            <a:ext cx="381000" cy="1017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096000" y="2819400"/>
            <a:ext cx="762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962400" y="2667000"/>
            <a:ext cx="533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4800" y="4191000"/>
            <a:ext cx="838200" cy="1200329"/>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Click on the envelope to send email to teacher</a:t>
            </a:r>
            <a:endParaRPr lang="en-US" sz="1200" dirty="0">
              <a:latin typeface="Arial" pitchFamily="34" charset="0"/>
              <a:cs typeface="Arial" pitchFamily="34" charset="0"/>
            </a:endParaRPr>
          </a:p>
        </p:txBody>
      </p:sp>
      <p:cxnSp>
        <p:nvCxnSpPr>
          <p:cNvPr id="20" name="Straight Arrow Connector 19"/>
          <p:cNvCxnSpPr/>
          <p:nvPr/>
        </p:nvCxnSpPr>
        <p:spPr>
          <a:xfrm>
            <a:off x="1143000" y="4648200"/>
            <a:ext cx="15240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667000" y="4648200"/>
            <a:ext cx="2286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23"/>
          <p:cNvSpPr>
            <a:spLocks noGrp="1"/>
          </p:cNvSpPr>
          <p:nvPr>
            <p:ph type="sldNum" sz="quarter" idx="12"/>
          </p:nvPr>
        </p:nvSpPr>
        <p:spPr/>
        <p:txBody>
          <a:bodyPr/>
          <a:lstStyle/>
          <a:p>
            <a:fld id="{A4CD5D57-F162-4C1F-9FC3-E2CE4E8F388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791200"/>
          </a:xfrm>
        </p:spPr>
        <p:txBody>
          <a:bodyPr>
            <a:normAutofit/>
          </a:bodyPr>
          <a:lstStyle/>
          <a:p>
            <a:r>
              <a:rPr lang="en-US" sz="1600" u="sng" dirty="0" smtClean="0">
                <a:latin typeface="Arial" pitchFamily="34" charset="0"/>
                <a:cs typeface="Arial" pitchFamily="34" charset="0"/>
              </a:rPr>
              <a:t>Transcript Information For each School year Enrolled:</a:t>
            </a:r>
          </a:p>
          <a:p>
            <a:pPr lvl="1"/>
            <a:r>
              <a:rPr lang="en-US" sz="1400" dirty="0" smtClean="0">
                <a:latin typeface="Arial" pitchFamily="34" charset="0"/>
                <a:cs typeface="Arial" pitchFamily="34" charset="0"/>
              </a:rPr>
              <a:t>Click the </a:t>
            </a:r>
            <a:r>
              <a:rPr lang="en-US" sz="1400" b="1" dirty="0" smtClean="0">
                <a:latin typeface="Arial" pitchFamily="34" charset="0"/>
                <a:cs typeface="Arial" pitchFamily="34" charset="0"/>
              </a:rPr>
              <a:t>Transcripts</a:t>
            </a:r>
            <a:r>
              <a:rPr lang="en-US" sz="1400" dirty="0" smtClean="0">
                <a:latin typeface="Arial" pitchFamily="34" charset="0"/>
                <a:cs typeface="Arial" pitchFamily="34" charset="0"/>
              </a:rPr>
              <a:t> menu option.</a:t>
            </a:r>
          </a:p>
          <a:p>
            <a:pPr lvl="1"/>
            <a:r>
              <a:rPr lang="en-US" sz="1400" dirty="0" smtClean="0">
                <a:latin typeface="Arial" pitchFamily="34" charset="0"/>
                <a:cs typeface="Arial" pitchFamily="34" charset="0"/>
              </a:rPr>
              <a:t>The Portal displays a list of classes, including credits and grades received.</a:t>
            </a:r>
          </a:p>
          <a:p>
            <a:pPr lvl="1">
              <a:buNone/>
            </a:pPr>
            <a:endParaRPr lang="en-US" sz="1400" dirty="0">
              <a:latin typeface="Arial" pitchFamily="34" charset="0"/>
              <a:cs typeface="Arial" pitchFamily="34" charset="0"/>
            </a:endParaRPr>
          </a:p>
        </p:txBody>
      </p:sp>
      <p:pic>
        <p:nvPicPr>
          <p:cNvPr id="4" name="Picture 3" descr="Student Transcripts.bmp"/>
          <p:cNvPicPr>
            <a:picLocks noChangeAspect="1"/>
          </p:cNvPicPr>
          <p:nvPr/>
        </p:nvPicPr>
        <p:blipFill>
          <a:blip r:embed="rId2" cstate="print"/>
          <a:stretch>
            <a:fillRect/>
          </a:stretch>
        </p:blipFill>
        <p:spPr>
          <a:xfrm>
            <a:off x="1447800" y="1676400"/>
            <a:ext cx="6062663" cy="4190487"/>
          </a:xfrm>
          <a:prstGeom prst="rect">
            <a:avLst/>
          </a:prstGeom>
        </p:spPr>
      </p:pic>
      <p:sp>
        <p:nvSpPr>
          <p:cNvPr id="5" name="Rectangle 4"/>
          <p:cNvSpPr/>
          <p:nvPr/>
        </p:nvSpPr>
        <p:spPr>
          <a:xfrm>
            <a:off x="3200400" y="1981200"/>
            <a:ext cx="9906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14800" y="2209800"/>
            <a:ext cx="457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772400" y="2286000"/>
            <a:ext cx="1066800" cy="1569660"/>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the details for every year recorded in the transcript, click </a:t>
            </a:r>
            <a:r>
              <a:rPr lang="en-US" sz="1200" b="1" u="sng" dirty="0" smtClean="0">
                <a:latin typeface="Arial" pitchFamily="34" charset="0"/>
                <a:cs typeface="Arial" pitchFamily="34" charset="0"/>
              </a:rPr>
              <a:t>Expand</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8" name="Rectangle 7"/>
          <p:cNvSpPr/>
          <p:nvPr/>
        </p:nvSpPr>
        <p:spPr>
          <a:xfrm>
            <a:off x="7086600" y="2895600"/>
            <a:ext cx="381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7" idx="1"/>
            <a:endCxn id="8" idx="3"/>
          </p:cNvCxnSpPr>
          <p:nvPr/>
        </p:nvCxnSpPr>
        <p:spPr>
          <a:xfrm rot="10800000">
            <a:off x="7467600" y="3009900"/>
            <a:ext cx="304800" cy="609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 y="3733800"/>
            <a:ext cx="1143000" cy="1569660"/>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more information for a different year, click the plus sign (+) that appears to the left of the year.</a:t>
            </a:r>
            <a:endParaRPr lang="en-US" sz="1200" dirty="0">
              <a:latin typeface="Arial" pitchFamily="34" charset="0"/>
              <a:cs typeface="Arial" pitchFamily="34" charset="0"/>
            </a:endParaRPr>
          </a:p>
        </p:txBody>
      </p:sp>
      <p:sp>
        <p:nvSpPr>
          <p:cNvPr id="13" name="Rectangle 12"/>
          <p:cNvSpPr/>
          <p:nvPr/>
        </p:nvSpPr>
        <p:spPr>
          <a:xfrm>
            <a:off x="2895600" y="4953000"/>
            <a:ext cx="228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1295400" y="4876800"/>
            <a:ext cx="15240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A4CD5D57-F162-4C1F-9FC3-E2CE4E8F388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1600" u="sng" dirty="0" smtClean="0">
                <a:latin typeface="Arial" pitchFamily="34" charset="0"/>
                <a:cs typeface="Arial" pitchFamily="34" charset="0"/>
              </a:rPr>
              <a:t>Skills Information:</a:t>
            </a:r>
          </a:p>
          <a:p>
            <a:pPr lvl="1"/>
            <a:r>
              <a:rPr lang="en-US" sz="1400" dirty="0" smtClean="0">
                <a:latin typeface="Arial" pitchFamily="34" charset="0"/>
                <a:cs typeface="Arial" pitchFamily="34" charset="0"/>
              </a:rPr>
              <a:t>Click </a:t>
            </a:r>
            <a:r>
              <a:rPr lang="en-US" sz="1400" b="1" dirty="0" smtClean="0">
                <a:latin typeface="Arial" pitchFamily="34" charset="0"/>
                <a:cs typeface="Arial" pitchFamily="34" charset="0"/>
              </a:rPr>
              <a:t>Skills</a:t>
            </a:r>
            <a:r>
              <a:rPr lang="en-US" sz="1400" dirty="0" smtClean="0">
                <a:latin typeface="Arial" pitchFamily="34" charset="0"/>
                <a:cs typeface="Arial" pitchFamily="34" charset="0"/>
              </a:rPr>
              <a:t> menu option.</a:t>
            </a:r>
          </a:p>
          <a:p>
            <a:pPr lvl="1"/>
            <a:r>
              <a:rPr lang="en-US" sz="1400" dirty="0" smtClean="0">
                <a:latin typeface="Arial" pitchFamily="34" charset="0"/>
                <a:cs typeface="Arial" pitchFamily="34" charset="0"/>
              </a:rPr>
              <a:t>The Portal displays a list of assessed skills and coordinating scores.</a:t>
            </a:r>
          </a:p>
          <a:p>
            <a:pPr lvl="1"/>
            <a:endParaRPr lang="en-US" sz="1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4CD5D57-F162-4C1F-9FC3-E2CE4E8F388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1600" u="sng" dirty="0" smtClean="0">
                <a:latin typeface="Arial" pitchFamily="34" charset="0"/>
                <a:cs typeface="Arial" pitchFamily="34" charset="0"/>
              </a:rPr>
              <a:t>Standardized Test Scores:</a:t>
            </a:r>
          </a:p>
          <a:p>
            <a:pPr lvl="1"/>
            <a:r>
              <a:rPr lang="en-US" sz="1400" dirty="0" smtClean="0">
                <a:latin typeface="Arial" pitchFamily="34" charset="0"/>
                <a:cs typeface="Arial" pitchFamily="34" charset="0"/>
              </a:rPr>
              <a:t>Click the </a:t>
            </a:r>
            <a:r>
              <a:rPr lang="en-US" sz="1400" b="1" dirty="0" smtClean="0">
                <a:latin typeface="Arial" pitchFamily="34" charset="0"/>
                <a:cs typeface="Arial" pitchFamily="34" charset="0"/>
              </a:rPr>
              <a:t>Testing</a:t>
            </a:r>
            <a:r>
              <a:rPr lang="en-US" sz="1400" dirty="0" smtClean="0">
                <a:latin typeface="Arial" pitchFamily="34" charset="0"/>
                <a:cs typeface="Arial" pitchFamily="34" charset="0"/>
              </a:rPr>
              <a:t> menu option.</a:t>
            </a:r>
          </a:p>
          <a:p>
            <a:pPr lvl="1"/>
            <a:r>
              <a:rPr lang="en-US" sz="1400" dirty="0" smtClean="0">
                <a:latin typeface="Arial" pitchFamily="34" charset="0"/>
                <a:cs typeface="Arial" pitchFamily="34" charset="0"/>
              </a:rPr>
              <a:t>The Portal displays a list of recently taken standardized tests and coordinating scores.</a:t>
            </a:r>
            <a:endParaRPr lang="en-US" sz="1400" dirty="0">
              <a:latin typeface="Arial" pitchFamily="34" charset="0"/>
              <a:cs typeface="Arial" pitchFamily="34" charset="0"/>
            </a:endParaRPr>
          </a:p>
        </p:txBody>
      </p:sp>
      <p:pic>
        <p:nvPicPr>
          <p:cNvPr id="4" name="Picture 3" descr="Student testing.bmp"/>
          <p:cNvPicPr>
            <a:picLocks noChangeAspect="1"/>
          </p:cNvPicPr>
          <p:nvPr/>
        </p:nvPicPr>
        <p:blipFill>
          <a:blip r:embed="rId2" cstate="print"/>
          <a:stretch>
            <a:fillRect/>
          </a:stretch>
        </p:blipFill>
        <p:spPr>
          <a:xfrm>
            <a:off x="1295400" y="1905000"/>
            <a:ext cx="6115050" cy="3834039"/>
          </a:xfrm>
          <a:prstGeom prst="rect">
            <a:avLst/>
          </a:prstGeom>
        </p:spPr>
      </p:pic>
      <p:sp>
        <p:nvSpPr>
          <p:cNvPr id="5" name="TextBox 4"/>
          <p:cNvSpPr txBox="1"/>
          <p:nvPr/>
        </p:nvSpPr>
        <p:spPr>
          <a:xfrm>
            <a:off x="6019800" y="4267200"/>
            <a:ext cx="1828800" cy="646331"/>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details of all tests and scores, click </a:t>
            </a:r>
            <a:r>
              <a:rPr lang="en-US" sz="1200" b="1" u="sng" dirty="0" smtClean="0">
                <a:latin typeface="Arial" pitchFamily="34" charset="0"/>
                <a:cs typeface="Arial" pitchFamily="34" charset="0"/>
              </a:rPr>
              <a:t>Expand</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6" name="Rectangle 5"/>
          <p:cNvSpPr/>
          <p:nvPr/>
        </p:nvSpPr>
        <p:spPr>
          <a:xfrm>
            <a:off x="7010400" y="2895600"/>
            <a:ext cx="381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6200000" flipV="1">
            <a:off x="6781800" y="3657600"/>
            <a:ext cx="10668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276600" y="21336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91000" y="2438400"/>
            <a:ext cx="457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A4CD5D57-F162-4C1F-9FC3-E2CE4E8F388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324600"/>
          </a:xfrm>
        </p:spPr>
        <p:txBody>
          <a:bodyPr>
            <a:normAutofit/>
          </a:bodyPr>
          <a:lstStyle/>
          <a:p>
            <a:r>
              <a:rPr lang="en-US" sz="1600" u="sng" dirty="0" smtClean="0">
                <a:latin typeface="Arial" pitchFamily="34" charset="0"/>
                <a:cs typeface="Arial" pitchFamily="34" charset="0"/>
              </a:rPr>
              <a:t>Miscellaneous:</a:t>
            </a:r>
          </a:p>
          <a:p>
            <a:pPr lvl="1"/>
            <a:r>
              <a:rPr lang="en-US" sz="1400" dirty="0" smtClean="0">
                <a:latin typeface="Arial" pitchFamily="34" charset="0"/>
                <a:cs typeface="Arial" pitchFamily="34" charset="0"/>
              </a:rPr>
              <a:t>Click the Miscellaneous menu option.</a:t>
            </a:r>
          </a:p>
          <a:p>
            <a:pPr lvl="1"/>
            <a:r>
              <a:rPr lang="en-US" sz="1400" dirty="0" smtClean="0">
                <a:latin typeface="Arial" pitchFamily="34" charset="0"/>
                <a:cs typeface="Arial" pitchFamily="34" charset="0"/>
              </a:rPr>
              <a:t>The Portal displays t</a:t>
            </a:r>
          </a:p>
          <a:p>
            <a:pPr lvl="1"/>
            <a:r>
              <a:rPr lang="en-US" sz="1400" smtClean="0">
                <a:latin typeface="Arial" pitchFamily="34" charset="0"/>
                <a:cs typeface="Arial" pitchFamily="34" charset="0"/>
              </a:rPr>
              <a:t>+wo</a:t>
            </a:r>
            <a:r>
              <a:rPr lang="en-US" sz="1400" dirty="0" smtClean="0">
                <a:latin typeface="Arial" pitchFamily="34" charset="0"/>
                <a:cs typeface="Arial" pitchFamily="34" charset="0"/>
              </a:rPr>
              <a:t> additional menu options.</a:t>
            </a:r>
          </a:p>
          <a:p>
            <a:pPr lvl="1"/>
            <a:r>
              <a:rPr lang="en-US" sz="1400" dirty="0" smtClean="0">
                <a:latin typeface="Arial" pitchFamily="34" charset="0"/>
                <a:cs typeface="Arial" pitchFamily="34" charset="0"/>
              </a:rPr>
              <a:t>If any information is incorrect here, </a:t>
            </a:r>
          </a:p>
          <a:p>
            <a:pPr lvl="1">
              <a:buNone/>
            </a:pPr>
            <a:r>
              <a:rPr lang="en-US" sz="1400" dirty="0" smtClean="0">
                <a:latin typeface="Arial" pitchFamily="34" charset="0"/>
                <a:cs typeface="Arial" pitchFamily="34" charset="0"/>
              </a:rPr>
              <a:t>      you cannot change it. Parents will need to </a:t>
            </a:r>
          </a:p>
          <a:p>
            <a:pPr lvl="1">
              <a:buNone/>
            </a:pPr>
            <a:r>
              <a:rPr lang="en-US" sz="1400" dirty="0" smtClean="0">
                <a:latin typeface="Arial" pitchFamily="34" charset="0"/>
                <a:cs typeface="Arial" pitchFamily="34" charset="0"/>
              </a:rPr>
              <a:t>      contact the school for any updates or </a:t>
            </a:r>
          </a:p>
          <a:p>
            <a:pPr lvl="1">
              <a:buNone/>
            </a:pPr>
            <a:r>
              <a:rPr lang="en-US" sz="1400" dirty="0" smtClean="0">
                <a:latin typeface="Arial" pitchFamily="34" charset="0"/>
                <a:cs typeface="Arial" pitchFamily="34" charset="0"/>
              </a:rPr>
              <a:t>      changes to the information listed.</a:t>
            </a:r>
          </a:p>
          <a:p>
            <a:pPr lvl="1">
              <a:buNone/>
            </a:pPr>
            <a:endParaRPr lang="en-US" sz="1400" dirty="0">
              <a:latin typeface="Arial" pitchFamily="34" charset="0"/>
              <a:cs typeface="Arial" pitchFamily="34" charset="0"/>
            </a:endParaRPr>
          </a:p>
        </p:txBody>
      </p:sp>
      <p:pic>
        <p:nvPicPr>
          <p:cNvPr id="4" name="Picture 3" descr="Student Misc.bmp"/>
          <p:cNvPicPr>
            <a:picLocks noChangeAspect="1"/>
          </p:cNvPicPr>
          <p:nvPr/>
        </p:nvPicPr>
        <p:blipFill>
          <a:blip r:embed="rId2" cstate="print"/>
          <a:stretch>
            <a:fillRect/>
          </a:stretch>
        </p:blipFill>
        <p:spPr>
          <a:xfrm>
            <a:off x="381000" y="2895600"/>
            <a:ext cx="4141816" cy="2997367"/>
          </a:xfrm>
          <a:prstGeom prst="rect">
            <a:avLst/>
          </a:prstGeom>
        </p:spPr>
      </p:pic>
      <p:sp>
        <p:nvSpPr>
          <p:cNvPr id="7" name="Rectangle 6"/>
          <p:cNvSpPr/>
          <p:nvPr/>
        </p:nvSpPr>
        <p:spPr>
          <a:xfrm>
            <a:off x="1371600" y="3429000"/>
            <a:ext cx="251460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16200000" flipV="1">
            <a:off x="2324100" y="4686300"/>
            <a:ext cx="2286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0" y="381000"/>
            <a:ext cx="1752600" cy="1200329"/>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1. This page is where you can change your password and add additional children to be able to view their grades and info.</a:t>
            </a:r>
            <a:endParaRPr lang="en-US" sz="1200" dirty="0">
              <a:latin typeface="Arial" pitchFamily="34" charset="0"/>
              <a:cs typeface="Arial" pitchFamily="34" charset="0"/>
            </a:endParaRPr>
          </a:p>
        </p:txBody>
      </p:sp>
      <p:sp>
        <p:nvSpPr>
          <p:cNvPr id="19" name="Rectangle 18"/>
          <p:cNvSpPr/>
          <p:nvPr/>
        </p:nvSpPr>
        <p:spPr>
          <a:xfrm>
            <a:off x="1371600" y="3505200"/>
            <a:ext cx="533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352800" y="350520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00200" y="3657600"/>
            <a:ext cx="381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447800" y="4191000"/>
            <a:ext cx="533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600200" y="4267200"/>
            <a:ext cx="304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62200" y="3276600"/>
            <a:ext cx="304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52600" y="3124200"/>
            <a:ext cx="533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lide Number Placeholder 27"/>
          <p:cNvSpPr>
            <a:spLocks noGrp="1"/>
          </p:cNvSpPr>
          <p:nvPr>
            <p:ph type="sldNum" sz="quarter" idx="12"/>
          </p:nvPr>
        </p:nvSpPr>
        <p:spPr/>
        <p:txBody>
          <a:bodyPr/>
          <a:lstStyle/>
          <a:p>
            <a:fld id="{A4CD5D57-F162-4C1F-9FC3-E2CE4E8F388D}" type="slidenum">
              <a:rPr lang="en-US" smtClean="0"/>
              <a:pPr/>
              <a:t>14</a:t>
            </a:fld>
            <a:endParaRPr lang="en-US"/>
          </a:p>
        </p:txBody>
      </p:sp>
      <p:pic>
        <p:nvPicPr>
          <p:cNvPr id="32" name="Picture 31" descr="Student Miscellaneous.bmp"/>
          <p:cNvPicPr>
            <a:picLocks noChangeAspect="1"/>
          </p:cNvPicPr>
          <p:nvPr/>
        </p:nvPicPr>
        <p:blipFill>
          <a:blip r:embed="rId3" cstate="print"/>
          <a:stretch>
            <a:fillRect/>
          </a:stretch>
        </p:blipFill>
        <p:spPr>
          <a:xfrm>
            <a:off x="4419600" y="1752599"/>
            <a:ext cx="4267200" cy="3280727"/>
          </a:xfrm>
          <a:prstGeom prst="rect">
            <a:avLst/>
          </a:prstGeom>
        </p:spPr>
      </p:pic>
      <p:sp>
        <p:nvSpPr>
          <p:cNvPr id="12" name="Rectangle 11"/>
          <p:cNvSpPr/>
          <p:nvPr/>
        </p:nvSpPr>
        <p:spPr>
          <a:xfrm>
            <a:off x="5410200" y="2286000"/>
            <a:ext cx="3276600" cy="1676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0" y="4876800"/>
            <a:ext cx="3048000" cy="1384995"/>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3. Contacts displays the student’s address and phone number at the top of the screen. Addresses and phone numbers for parents, guardians, and emergency contacts displayed below. Changes to any information cannot be made here but through your school office.</a:t>
            </a:r>
            <a:endParaRPr lang="en-US" sz="1200" dirty="0">
              <a:latin typeface="Arial" pitchFamily="34" charset="0"/>
              <a:cs typeface="Arial" pitchFamily="34" charset="0"/>
            </a:endParaRPr>
          </a:p>
        </p:txBody>
      </p:sp>
      <p:cxnSp>
        <p:nvCxnSpPr>
          <p:cNvPr id="14" name="Straight Arrow Connector 13"/>
          <p:cNvCxnSpPr/>
          <p:nvPr/>
        </p:nvCxnSpPr>
        <p:spPr>
          <a:xfrm rot="5400000">
            <a:off x="7048500" y="1866900"/>
            <a:ext cx="6858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800600" y="5181600"/>
            <a:ext cx="2514600" cy="830997"/>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2. The option for email notification are listed in the bottom of the screen in the parent Notification section.</a:t>
            </a:r>
            <a:endParaRPr lang="en-US" sz="1200" dirty="0">
              <a:latin typeface="Arial" pitchFamily="34" charset="0"/>
              <a:cs typeface="Arial" pitchFamily="34" charset="0"/>
            </a:endParaRPr>
          </a:p>
        </p:txBody>
      </p:sp>
      <p:sp>
        <p:nvSpPr>
          <p:cNvPr id="35" name="Rectangle 34"/>
          <p:cNvSpPr/>
          <p:nvPr/>
        </p:nvSpPr>
        <p:spPr>
          <a:xfrm>
            <a:off x="5410200" y="4038600"/>
            <a:ext cx="3276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rot="5400000" flipH="1" flipV="1">
            <a:off x="6172200" y="4953000"/>
            <a:ext cx="4572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696200" y="4800600"/>
            <a:ext cx="4572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391400" y="5562600"/>
            <a:ext cx="1447800" cy="830997"/>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4. Click </a:t>
            </a:r>
            <a:r>
              <a:rPr lang="en-US" sz="1200" b="1" dirty="0" smtClean="0">
                <a:latin typeface="Arial" pitchFamily="34" charset="0"/>
                <a:cs typeface="Arial" pitchFamily="34" charset="0"/>
              </a:rPr>
              <a:t>Save </a:t>
            </a:r>
            <a:r>
              <a:rPr lang="en-US" sz="1200" dirty="0" smtClean="0">
                <a:latin typeface="Arial" pitchFamily="34" charset="0"/>
                <a:cs typeface="Arial" pitchFamily="34" charset="0"/>
              </a:rPr>
              <a:t>button after making any changes.</a:t>
            </a:r>
            <a:endParaRPr lang="en-US" sz="1200" dirty="0">
              <a:latin typeface="Arial" pitchFamily="34" charset="0"/>
              <a:cs typeface="Arial" pitchFamily="34" charset="0"/>
            </a:endParaRPr>
          </a:p>
        </p:txBody>
      </p:sp>
      <p:cxnSp>
        <p:nvCxnSpPr>
          <p:cNvPr id="41" name="Straight Arrow Connector 40"/>
          <p:cNvCxnSpPr>
            <a:endCxn id="38" idx="2"/>
          </p:cNvCxnSpPr>
          <p:nvPr/>
        </p:nvCxnSpPr>
        <p:spPr>
          <a:xfrm rot="16200000" flipV="1">
            <a:off x="7658100" y="5219700"/>
            <a:ext cx="6096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791200" y="190500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400800" y="2133600"/>
            <a:ext cx="381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638800" y="31242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924800" y="3124200"/>
            <a:ext cx="3810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172200" y="31242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2800" dirty="0" smtClean="0">
                <a:latin typeface="Arial" pitchFamily="34" charset="0"/>
                <a:cs typeface="Arial" pitchFamily="34" charset="0"/>
              </a:rPr>
              <a:t>Accessing The Parent/Student Portal</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638800"/>
          </a:xfrm>
        </p:spPr>
        <p:txBody>
          <a:bodyPr>
            <a:normAutofit/>
          </a:bodyPr>
          <a:lstStyle/>
          <a:p>
            <a:r>
              <a:rPr lang="en-US" sz="1600" dirty="0" smtClean="0">
                <a:latin typeface="Arial" pitchFamily="34" charset="0"/>
                <a:cs typeface="Arial" pitchFamily="34" charset="0"/>
              </a:rPr>
              <a:t>In a supported Internet browser, enter the URL:</a:t>
            </a:r>
          </a:p>
          <a:p>
            <a:pPr>
              <a:buNone/>
            </a:pPr>
            <a:r>
              <a:rPr lang="en-US" sz="1600" dirty="0">
                <a:latin typeface="Arial" pitchFamily="34" charset="0"/>
                <a:cs typeface="Arial" pitchFamily="34" charset="0"/>
              </a:rPr>
              <a:t> </a:t>
            </a:r>
            <a:r>
              <a:rPr lang="en-US" sz="1600" dirty="0" smtClean="0">
                <a:latin typeface="Arial" pitchFamily="34" charset="0"/>
                <a:cs typeface="Arial" pitchFamily="34" charset="0"/>
              </a:rPr>
              <a:t>     </a:t>
            </a:r>
            <a:r>
              <a:rPr lang="en-US" sz="1600" u="sng" dirty="0" smtClean="0">
                <a:hlinkClick r:id="rId2"/>
              </a:rPr>
              <a:t>https</a:t>
            </a:r>
            <a:r>
              <a:rPr lang="en-US" sz="1600" u="sng" dirty="0">
                <a:hlinkClick r:id="rId2"/>
              </a:rPr>
              <a:t>://gb.graniteschools.org/portal</a:t>
            </a:r>
            <a:r>
              <a:rPr lang="en-US" sz="1600" u="sng" dirty="0" smtClean="0">
                <a:hlinkClick r:id="rId2"/>
              </a:rPr>
              <a:t>/</a:t>
            </a:r>
            <a:endParaRPr lang="en-US" sz="1600" u="sng" dirty="0" smtClean="0"/>
          </a:p>
          <a:p>
            <a:r>
              <a:rPr lang="en-US" sz="1600" dirty="0" smtClean="0">
                <a:latin typeface="Arial" pitchFamily="34" charset="0"/>
                <a:cs typeface="Arial" pitchFamily="34" charset="0"/>
              </a:rPr>
              <a:t>At the portal sign-in:</a:t>
            </a:r>
          </a:p>
          <a:p>
            <a:pPr>
              <a:buNone/>
            </a:pPr>
            <a:endParaRPr lang="en-US" sz="1600" dirty="0" smtClean="0">
              <a:latin typeface="Arial" pitchFamily="34" charset="0"/>
              <a:cs typeface="Arial" pitchFamily="34" charset="0"/>
            </a:endParaRPr>
          </a:p>
          <a:p>
            <a:pPr>
              <a:buNone/>
            </a:pPr>
            <a:endParaRPr lang="en-US" sz="1600" dirty="0"/>
          </a:p>
          <a:p>
            <a:pPr>
              <a:buNone/>
            </a:pPr>
            <a:endParaRPr lang="en-US" sz="1600" dirty="0">
              <a:latin typeface="Arial" pitchFamily="34" charset="0"/>
              <a:cs typeface="Arial" pitchFamily="34" charset="0"/>
            </a:endParaRPr>
          </a:p>
        </p:txBody>
      </p:sp>
      <p:pic>
        <p:nvPicPr>
          <p:cNvPr id="4" name="Picture 3" descr="login page.bmp"/>
          <p:cNvPicPr>
            <a:picLocks noChangeAspect="1"/>
          </p:cNvPicPr>
          <p:nvPr/>
        </p:nvPicPr>
        <p:blipFill>
          <a:blip r:embed="rId3" cstate="print"/>
          <a:stretch>
            <a:fillRect/>
          </a:stretch>
        </p:blipFill>
        <p:spPr>
          <a:xfrm>
            <a:off x="1818216" y="2057400"/>
            <a:ext cx="5235045" cy="1981200"/>
          </a:xfrm>
          <a:prstGeom prst="rect">
            <a:avLst/>
          </a:prstGeom>
        </p:spPr>
      </p:pic>
      <p:sp>
        <p:nvSpPr>
          <p:cNvPr id="5" name="TextBox 4"/>
          <p:cNvSpPr txBox="1"/>
          <p:nvPr/>
        </p:nvSpPr>
        <p:spPr>
          <a:xfrm>
            <a:off x="6781800" y="2743200"/>
            <a:ext cx="2057400" cy="600164"/>
          </a:xfrm>
          <a:prstGeom prst="rect">
            <a:avLst/>
          </a:prstGeom>
          <a:solidFill>
            <a:schemeClr val="accent1">
              <a:lumMod val="20000"/>
              <a:lumOff val="80000"/>
            </a:schemeClr>
          </a:solidFill>
          <a:ln>
            <a:solidFill>
              <a:schemeClr val="accent1"/>
            </a:solidFill>
          </a:ln>
        </p:spPr>
        <p:txBody>
          <a:bodyPr wrap="square" rtlCol="0">
            <a:spAutoFit/>
          </a:bodyPr>
          <a:lstStyle/>
          <a:p>
            <a:r>
              <a:rPr lang="en-US" sz="1100" dirty="0" smtClean="0">
                <a:latin typeface="Arial" pitchFamily="34" charset="0"/>
                <a:cs typeface="Arial" pitchFamily="34" charset="0"/>
              </a:rPr>
              <a:t>If you are setting your username up for the 1</a:t>
            </a:r>
            <a:r>
              <a:rPr lang="en-US" sz="1100" baseline="30000" dirty="0" smtClean="0">
                <a:latin typeface="Arial" pitchFamily="34" charset="0"/>
                <a:cs typeface="Arial" pitchFamily="34" charset="0"/>
              </a:rPr>
              <a:t>st</a:t>
            </a:r>
            <a:r>
              <a:rPr lang="en-US" sz="1100" dirty="0" smtClean="0">
                <a:latin typeface="Arial" pitchFamily="34" charset="0"/>
                <a:cs typeface="Arial" pitchFamily="34" charset="0"/>
              </a:rPr>
              <a:t> time, click </a:t>
            </a:r>
            <a:r>
              <a:rPr lang="en-US" sz="1100" b="1" dirty="0" smtClean="0">
                <a:latin typeface="Arial" pitchFamily="34" charset="0"/>
                <a:cs typeface="Arial" pitchFamily="34" charset="0"/>
              </a:rPr>
              <a:t>New User Registration</a:t>
            </a:r>
            <a:r>
              <a:rPr lang="en-US" sz="1100" dirty="0" smtClean="0">
                <a:latin typeface="Arial" pitchFamily="34" charset="0"/>
                <a:cs typeface="Arial" pitchFamily="34" charset="0"/>
              </a:rPr>
              <a:t>.</a:t>
            </a:r>
            <a:endParaRPr lang="en-US" sz="1100" dirty="0"/>
          </a:p>
        </p:txBody>
      </p:sp>
      <p:cxnSp>
        <p:nvCxnSpPr>
          <p:cNvPr id="8" name="Straight Arrow Connector 7"/>
          <p:cNvCxnSpPr>
            <a:stCxn id="5" idx="1"/>
            <a:endCxn id="22" idx="3"/>
          </p:cNvCxnSpPr>
          <p:nvPr/>
        </p:nvCxnSpPr>
        <p:spPr>
          <a:xfrm rot="10800000" flipV="1">
            <a:off x="5943600" y="3043282"/>
            <a:ext cx="838200" cy="5762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Picture 9" descr="Set up new parent access.bmp"/>
          <p:cNvPicPr>
            <a:picLocks noChangeAspect="1"/>
          </p:cNvPicPr>
          <p:nvPr/>
        </p:nvPicPr>
        <p:blipFill>
          <a:blip r:embed="rId4" cstate="print"/>
          <a:stretch>
            <a:fillRect/>
          </a:stretch>
        </p:blipFill>
        <p:spPr>
          <a:xfrm>
            <a:off x="2819400" y="4114800"/>
            <a:ext cx="3709987" cy="2433368"/>
          </a:xfrm>
          <a:prstGeom prst="rect">
            <a:avLst/>
          </a:prstGeom>
        </p:spPr>
      </p:pic>
      <p:sp>
        <p:nvSpPr>
          <p:cNvPr id="11" name="TextBox 10"/>
          <p:cNvSpPr txBox="1"/>
          <p:nvPr/>
        </p:nvSpPr>
        <p:spPr>
          <a:xfrm>
            <a:off x="1143000" y="5334000"/>
            <a:ext cx="1371600" cy="307777"/>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Click </a:t>
            </a:r>
            <a:r>
              <a:rPr lang="en-US" sz="1400" b="1" dirty="0" smtClean="0">
                <a:latin typeface="Arial" pitchFamily="34" charset="0"/>
                <a:cs typeface="Arial" pitchFamily="34" charset="0"/>
              </a:rPr>
              <a:t>I Accept</a:t>
            </a:r>
            <a:endParaRPr lang="en-US" sz="1400" b="1" dirty="0">
              <a:latin typeface="Arial" pitchFamily="34" charset="0"/>
              <a:cs typeface="Arial" pitchFamily="34" charset="0"/>
            </a:endParaRPr>
          </a:p>
        </p:txBody>
      </p:sp>
      <p:cxnSp>
        <p:nvCxnSpPr>
          <p:cNvPr id="15" name="Straight Arrow Connector 14"/>
          <p:cNvCxnSpPr/>
          <p:nvPr/>
        </p:nvCxnSpPr>
        <p:spPr>
          <a:xfrm>
            <a:off x="2590800" y="5486400"/>
            <a:ext cx="14478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038600" y="6096000"/>
            <a:ext cx="533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934200" y="3733800"/>
            <a:ext cx="1828800" cy="769441"/>
          </a:xfrm>
          <a:prstGeom prst="rect">
            <a:avLst/>
          </a:prstGeom>
          <a:solidFill>
            <a:schemeClr val="accent1">
              <a:lumMod val="20000"/>
              <a:lumOff val="80000"/>
            </a:schemeClr>
          </a:solidFill>
        </p:spPr>
        <p:txBody>
          <a:bodyPr wrap="square" rtlCol="0">
            <a:spAutoFit/>
          </a:bodyPr>
          <a:lstStyle/>
          <a:p>
            <a:r>
              <a:rPr lang="en-US" sz="1100" dirty="0" smtClean="0">
                <a:latin typeface="Arial" pitchFamily="34" charset="0"/>
                <a:cs typeface="Arial" pitchFamily="34" charset="0"/>
              </a:rPr>
              <a:t>You can also change the </a:t>
            </a:r>
            <a:r>
              <a:rPr lang="en-US" sz="1100" b="1" dirty="0" smtClean="0">
                <a:latin typeface="Arial" pitchFamily="34" charset="0"/>
                <a:cs typeface="Arial" pitchFamily="34" charset="0"/>
              </a:rPr>
              <a:t>Language</a:t>
            </a:r>
            <a:r>
              <a:rPr lang="en-US" sz="1100" dirty="0" smtClean="0">
                <a:latin typeface="Arial" pitchFamily="34" charset="0"/>
                <a:cs typeface="Arial" pitchFamily="34" charset="0"/>
              </a:rPr>
              <a:t> you want to read this in by clicking </a:t>
            </a:r>
            <a:r>
              <a:rPr lang="en-US" sz="1100" b="1" dirty="0" smtClean="0">
                <a:latin typeface="Arial" pitchFamily="34" charset="0"/>
                <a:cs typeface="Arial" pitchFamily="34" charset="0"/>
              </a:rPr>
              <a:t>Change Language.</a:t>
            </a:r>
            <a:endParaRPr lang="en-US" sz="1100" b="1" dirty="0">
              <a:latin typeface="Arial" pitchFamily="34" charset="0"/>
              <a:cs typeface="Arial" pitchFamily="34" charset="0"/>
            </a:endParaRPr>
          </a:p>
        </p:txBody>
      </p:sp>
      <p:cxnSp>
        <p:nvCxnSpPr>
          <p:cNvPr id="20" name="Straight Arrow Connector 19"/>
          <p:cNvCxnSpPr/>
          <p:nvPr/>
        </p:nvCxnSpPr>
        <p:spPr>
          <a:xfrm rot="10800000">
            <a:off x="5791200" y="3810000"/>
            <a:ext cx="11430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029200" y="3581400"/>
            <a:ext cx="914400" cy="76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029200" y="3657600"/>
            <a:ext cx="7620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2"/>
          </p:nvPr>
        </p:nvSpPr>
        <p:spPr/>
        <p:txBody>
          <a:bodyPr/>
          <a:lstStyle/>
          <a:p>
            <a:fld id="{A4CD5D57-F162-4C1F-9FC3-E2CE4E8F388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Content Placeholder 38" descr="set up new parent access 2.bmp"/>
          <p:cNvPicPr>
            <a:picLocks noGrp="1" noChangeAspect="1"/>
          </p:cNvPicPr>
          <p:nvPr>
            <p:ph idx="1"/>
          </p:nvPr>
        </p:nvPicPr>
        <p:blipFill>
          <a:blip r:embed="rId2" cstate="print"/>
          <a:stretch>
            <a:fillRect/>
          </a:stretch>
        </p:blipFill>
        <p:spPr>
          <a:xfrm>
            <a:off x="1828800" y="914400"/>
            <a:ext cx="5943600" cy="4048755"/>
          </a:xfrm>
        </p:spPr>
      </p:pic>
      <p:sp>
        <p:nvSpPr>
          <p:cNvPr id="5" name="Rectangle 4"/>
          <p:cNvSpPr/>
          <p:nvPr/>
        </p:nvSpPr>
        <p:spPr>
          <a:xfrm>
            <a:off x="4648200" y="2438400"/>
            <a:ext cx="19812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762000"/>
            <a:ext cx="1905000" cy="2185214"/>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1. Enter your information into the following fields under </a:t>
            </a:r>
            <a:r>
              <a:rPr lang="en-US" sz="1400" b="1" dirty="0" smtClean="0">
                <a:latin typeface="Arial" pitchFamily="34" charset="0"/>
                <a:cs typeface="Arial" pitchFamily="34" charset="0"/>
              </a:rPr>
              <a:t>New User Registration</a:t>
            </a:r>
            <a:r>
              <a:rPr lang="en-US" sz="1400" dirty="0" smtClean="0">
                <a:latin typeface="Arial" pitchFamily="34" charset="0"/>
                <a:cs typeface="Arial" pitchFamily="34" charset="0"/>
              </a:rPr>
              <a:t>:</a:t>
            </a:r>
          </a:p>
          <a:p>
            <a:pPr>
              <a:buFont typeface="Arial" pitchFamily="34" charset="0"/>
              <a:buChar char="•"/>
            </a:pPr>
            <a:r>
              <a:rPr lang="en-US" sz="1100" dirty="0" smtClean="0">
                <a:latin typeface="Arial" pitchFamily="34" charset="0"/>
                <a:cs typeface="Arial" pitchFamily="34" charset="0"/>
              </a:rPr>
              <a:t>User Name</a:t>
            </a:r>
          </a:p>
          <a:p>
            <a:pPr>
              <a:buFont typeface="Arial" pitchFamily="34" charset="0"/>
              <a:buChar char="•"/>
            </a:pPr>
            <a:r>
              <a:rPr lang="en-US" sz="1100" dirty="0" smtClean="0">
                <a:latin typeface="Arial" pitchFamily="34" charset="0"/>
                <a:cs typeface="Arial" pitchFamily="34" charset="0"/>
              </a:rPr>
              <a:t>Last Name</a:t>
            </a:r>
          </a:p>
          <a:p>
            <a:pPr>
              <a:buFont typeface="Arial" pitchFamily="34" charset="0"/>
              <a:buChar char="•"/>
            </a:pPr>
            <a:r>
              <a:rPr lang="en-US" sz="1100" dirty="0" smtClean="0">
                <a:latin typeface="Arial" pitchFamily="34" charset="0"/>
                <a:cs typeface="Arial" pitchFamily="34" charset="0"/>
              </a:rPr>
              <a:t>Password (at least 6 characters)</a:t>
            </a:r>
          </a:p>
          <a:p>
            <a:pPr>
              <a:buFont typeface="Arial" pitchFamily="34" charset="0"/>
              <a:buChar char="•"/>
            </a:pPr>
            <a:r>
              <a:rPr lang="en-US" sz="1100" dirty="0" smtClean="0">
                <a:latin typeface="Arial" pitchFamily="34" charset="0"/>
                <a:cs typeface="Arial" pitchFamily="34" charset="0"/>
              </a:rPr>
              <a:t>Confirm Password </a:t>
            </a:r>
          </a:p>
          <a:p>
            <a:pPr>
              <a:buFont typeface="Arial" pitchFamily="34" charset="0"/>
              <a:buChar char="•"/>
            </a:pPr>
            <a:r>
              <a:rPr lang="en-US" sz="1100" dirty="0" smtClean="0">
                <a:latin typeface="Arial" pitchFamily="34" charset="0"/>
                <a:cs typeface="Arial" pitchFamily="34" charset="0"/>
              </a:rPr>
              <a:t>Email </a:t>
            </a:r>
            <a:endParaRPr lang="en-US" sz="1100" dirty="0">
              <a:latin typeface="Arial" pitchFamily="34" charset="0"/>
              <a:cs typeface="Arial" pitchFamily="34" charset="0"/>
            </a:endParaRPr>
          </a:p>
        </p:txBody>
      </p:sp>
      <p:cxnSp>
        <p:nvCxnSpPr>
          <p:cNvPr id="8" name="Straight Arrow Connector 7"/>
          <p:cNvCxnSpPr>
            <a:stCxn id="6" idx="3"/>
          </p:cNvCxnSpPr>
          <p:nvPr/>
        </p:nvCxnSpPr>
        <p:spPr>
          <a:xfrm>
            <a:off x="2057400" y="1854607"/>
            <a:ext cx="762000" cy="4313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0" y="685800"/>
            <a:ext cx="2819400" cy="1384995"/>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2. Choose </a:t>
            </a:r>
            <a:r>
              <a:rPr lang="en-US" sz="1400" b="1" dirty="0" smtClean="0">
                <a:latin typeface="Arial" pitchFamily="34" charset="0"/>
                <a:cs typeface="Arial" pitchFamily="34" charset="0"/>
              </a:rPr>
              <a:t>Yes,</a:t>
            </a:r>
            <a:r>
              <a:rPr lang="en-US" sz="1400" dirty="0" smtClean="0">
                <a:latin typeface="Arial" pitchFamily="34" charset="0"/>
                <a:cs typeface="Arial" pitchFamily="34" charset="0"/>
              </a:rPr>
              <a:t> if you are a student setting up your </a:t>
            </a:r>
            <a:r>
              <a:rPr lang="en-US" sz="1400" dirty="0" err="1" smtClean="0">
                <a:latin typeface="Arial" pitchFamily="34" charset="0"/>
                <a:cs typeface="Arial" pitchFamily="34" charset="0"/>
              </a:rPr>
              <a:t>gradebook</a:t>
            </a:r>
            <a:r>
              <a:rPr lang="en-US" sz="1400" dirty="0" smtClean="0">
                <a:latin typeface="Arial" pitchFamily="34" charset="0"/>
                <a:cs typeface="Arial" pitchFamily="34" charset="0"/>
              </a:rPr>
              <a:t> portal or </a:t>
            </a:r>
            <a:r>
              <a:rPr lang="en-US" sz="1400" b="1" dirty="0" smtClean="0">
                <a:latin typeface="Arial" pitchFamily="34" charset="0"/>
                <a:cs typeface="Arial" pitchFamily="34" charset="0"/>
              </a:rPr>
              <a:t>No,</a:t>
            </a:r>
            <a:r>
              <a:rPr lang="en-US" sz="1400" dirty="0" smtClean="0">
                <a:latin typeface="Arial" pitchFamily="34" charset="0"/>
                <a:cs typeface="Arial" pitchFamily="34" charset="0"/>
              </a:rPr>
              <a:t> if you are a parent setting up your </a:t>
            </a:r>
            <a:r>
              <a:rPr lang="en-US" sz="1400" dirty="0" err="1" smtClean="0">
                <a:latin typeface="Arial" pitchFamily="34" charset="0"/>
                <a:cs typeface="Arial" pitchFamily="34" charset="0"/>
              </a:rPr>
              <a:t>gradebook</a:t>
            </a:r>
            <a:r>
              <a:rPr lang="en-US" sz="1400" dirty="0" smtClean="0">
                <a:latin typeface="Arial" pitchFamily="34" charset="0"/>
                <a:cs typeface="Arial" pitchFamily="34" charset="0"/>
              </a:rPr>
              <a:t> portal to see your child’s grades.</a:t>
            </a:r>
            <a:endParaRPr lang="en-US" sz="1400" dirty="0">
              <a:latin typeface="Arial" pitchFamily="34" charset="0"/>
              <a:cs typeface="Arial" pitchFamily="34" charset="0"/>
            </a:endParaRPr>
          </a:p>
        </p:txBody>
      </p:sp>
      <p:cxnSp>
        <p:nvCxnSpPr>
          <p:cNvPr id="11" name="Straight Arrow Connector 10"/>
          <p:cNvCxnSpPr/>
          <p:nvPr/>
        </p:nvCxnSpPr>
        <p:spPr>
          <a:xfrm rot="10800000" flipV="1">
            <a:off x="6553200" y="2057400"/>
            <a:ext cx="6096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0" y="4800600"/>
            <a:ext cx="3657600" cy="1661993"/>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3. Type in the student info into the following fields under </a:t>
            </a:r>
            <a:r>
              <a:rPr lang="en-US" sz="1400" b="1" dirty="0" smtClean="0">
                <a:latin typeface="Arial" pitchFamily="34" charset="0"/>
                <a:cs typeface="Arial" pitchFamily="34" charset="0"/>
              </a:rPr>
              <a:t>Add Students:</a:t>
            </a:r>
          </a:p>
          <a:p>
            <a:pPr>
              <a:buFont typeface="Arial" pitchFamily="34" charset="0"/>
              <a:buChar char="•"/>
            </a:pPr>
            <a:r>
              <a:rPr lang="en-US" sz="1100" dirty="0" smtClean="0">
                <a:latin typeface="Arial" pitchFamily="34" charset="0"/>
                <a:cs typeface="Arial" pitchFamily="34" charset="0"/>
              </a:rPr>
              <a:t>Student ID</a:t>
            </a:r>
          </a:p>
          <a:p>
            <a:pPr>
              <a:buFont typeface="Arial" pitchFamily="34" charset="0"/>
              <a:buChar char="•"/>
            </a:pPr>
            <a:r>
              <a:rPr lang="en-US" sz="1100" dirty="0" smtClean="0">
                <a:latin typeface="Arial" pitchFamily="34" charset="0"/>
                <a:cs typeface="Arial" pitchFamily="34" charset="0"/>
              </a:rPr>
              <a:t>Last Name</a:t>
            </a:r>
          </a:p>
          <a:p>
            <a:pPr>
              <a:buFont typeface="Arial" pitchFamily="34" charset="0"/>
              <a:buChar char="•"/>
            </a:pPr>
            <a:r>
              <a:rPr lang="en-US" sz="1100" dirty="0" smtClean="0">
                <a:latin typeface="Arial" pitchFamily="34" charset="0"/>
                <a:cs typeface="Arial" pitchFamily="34" charset="0"/>
              </a:rPr>
              <a:t>First Name</a:t>
            </a:r>
          </a:p>
          <a:p>
            <a:pPr>
              <a:buFont typeface="Arial" pitchFamily="34" charset="0"/>
              <a:buChar char="•"/>
            </a:pPr>
            <a:r>
              <a:rPr lang="en-US" sz="1100" dirty="0" err="1" smtClean="0">
                <a:latin typeface="Arial" pitchFamily="34" charset="0"/>
                <a:cs typeface="Arial" pitchFamily="34" charset="0"/>
              </a:rPr>
              <a:t>Birthdate</a:t>
            </a:r>
            <a:endParaRPr lang="en-US" sz="1100" dirty="0" smtClean="0">
              <a:latin typeface="Arial" pitchFamily="34" charset="0"/>
              <a:cs typeface="Arial" pitchFamily="34" charset="0"/>
            </a:endParaRPr>
          </a:p>
          <a:p>
            <a:r>
              <a:rPr lang="en-US" sz="1000" i="1" dirty="0" smtClean="0">
                <a:latin typeface="Arial" pitchFamily="34" charset="0"/>
                <a:cs typeface="Arial" pitchFamily="34" charset="0"/>
              </a:rPr>
              <a:t>(If you have more than 1 child enrolled in this district, you can add them after you complete the registration process, using the </a:t>
            </a:r>
            <a:r>
              <a:rPr lang="en-US" sz="1000" b="1" i="1" dirty="0" smtClean="0">
                <a:latin typeface="Arial" pitchFamily="34" charset="0"/>
                <a:cs typeface="Arial" pitchFamily="34" charset="0"/>
              </a:rPr>
              <a:t>Miscellaneous</a:t>
            </a:r>
            <a:r>
              <a:rPr lang="en-US" sz="1000" i="1" dirty="0" smtClean="0">
                <a:latin typeface="Arial" pitchFamily="34" charset="0"/>
                <a:cs typeface="Arial" pitchFamily="34" charset="0"/>
              </a:rPr>
              <a:t> menu option).</a:t>
            </a:r>
            <a:endParaRPr lang="en-US" sz="1000" i="1" dirty="0">
              <a:latin typeface="Arial" pitchFamily="34" charset="0"/>
              <a:cs typeface="Arial" pitchFamily="34" charset="0"/>
            </a:endParaRPr>
          </a:p>
        </p:txBody>
      </p:sp>
      <p:cxnSp>
        <p:nvCxnSpPr>
          <p:cNvPr id="14" name="Straight Arrow Connector 13"/>
          <p:cNvCxnSpPr/>
          <p:nvPr/>
        </p:nvCxnSpPr>
        <p:spPr>
          <a:xfrm rot="5400000" flipH="1" flipV="1">
            <a:off x="2400300" y="4152900"/>
            <a:ext cx="12192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191000" y="4495800"/>
            <a:ext cx="6096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867400" y="5410200"/>
            <a:ext cx="1447800" cy="954107"/>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5. Click </a:t>
            </a:r>
            <a:r>
              <a:rPr lang="en-US" sz="1400" b="1" dirty="0" smtClean="0">
                <a:latin typeface="Arial" pitchFamily="34" charset="0"/>
                <a:cs typeface="Arial" pitchFamily="34" charset="0"/>
              </a:rPr>
              <a:t>SAVE</a:t>
            </a:r>
            <a:r>
              <a:rPr lang="en-US" sz="1400" dirty="0" smtClean="0">
                <a:latin typeface="Arial" pitchFamily="34" charset="0"/>
                <a:cs typeface="Arial" pitchFamily="34" charset="0"/>
              </a:rPr>
              <a:t> when you have entered info needed.</a:t>
            </a:r>
            <a:endParaRPr lang="en-US" sz="1400" dirty="0">
              <a:latin typeface="Arial" pitchFamily="34" charset="0"/>
              <a:cs typeface="Arial" pitchFamily="34" charset="0"/>
            </a:endParaRPr>
          </a:p>
        </p:txBody>
      </p:sp>
      <p:cxnSp>
        <p:nvCxnSpPr>
          <p:cNvPr id="29" name="Straight Arrow Connector 28"/>
          <p:cNvCxnSpPr>
            <a:stCxn id="17" idx="1"/>
          </p:cNvCxnSpPr>
          <p:nvPr/>
        </p:nvCxnSpPr>
        <p:spPr>
          <a:xfrm rot="10800000">
            <a:off x="4724400" y="4648200"/>
            <a:ext cx="1143000" cy="123905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4800" y="3429000"/>
            <a:ext cx="1524000" cy="1169551"/>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4. To </a:t>
            </a:r>
            <a:r>
              <a:rPr lang="en-US" sz="1400" b="1" dirty="0" smtClean="0">
                <a:latin typeface="Arial" pitchFamily="34" charset="0"/>
                <a:cs typeface="Arial" pitchFamily="34" charset="0"/>
              </a:rPr>
              <a:t>Delete</a:t>
            </a:r>
            <a:r>
              <a:rPr lang="en-US" sz="1400" dirty="0" smtClean="0">
                <a:latin typeface="Arial" pitchFamily="34" charset="0"/>
                <a:cs typeface="Arial" pitchFamily="34" charset="0"/>
              </a:rPr>
              <a:t> a Student’s info, click the red </a:t>
            </a:r>
            <a:r>
              <a:rPr lang="en-US" sz="1400" dirty="0" smtClean="0">
                <a:solidFill>
                  <a:srgbClr val="FF0000"/>
                </a:solidFill>
                <a:latin typeface="Arial" pitchFamily="34" charset="0"/>
                <a:cs typeface="Arial" pitchFamily="34" charset="0"/>
              </a:rPr>
              <a:t>X</a:t>
            </a:r>
            <a:r>
              <a:rPr lang="en-US" sz="1400" dirty="0" smtClean="0">
                <a:latin typeface="Arial" pitchFamily="34" charset="0"/>
                <a:cs typeface="Arial" pitchFamily="34" charset="0"/>
              </a:rPr>
              <a:t> next to the Student’s name</a:t>
            </a:r>
            <a:endParaRPr lang="en-US" sz="1400" dirty="0">
              <a:latin typeface="Arial" pitchFamily="34" charset="0"/>
              <a:cs typeface="Arial" pitchFamily="34" charset="0"/>
            </a:endParaRPr>
          </a:p>
        </p:txBody>
      </p:sp>
      <p:cxnSp>
        <p:nvCxnSpPr>
          <p:cNvPr id="48" name="Straight Arrow Connector 47"/>
          <p:cNvCxnSpPr/>
          <p:nvPr/>
        </p:nvCxnSpPr>
        <p:spPr>
          <a:xfrm>
            <a:off x="1828800" y="3810000"/>
            <a:ext cx="7620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2590800" y="3733800"/>
            <a:ext cx="2286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itle 53"/>
          <p:cNvSpPr>
            <a:spLocks noGrp="1"/>
          </p:cNvSpPr>
          <p:nvPr>
            <p:ph type="title"/>
          </p:nvPr>
        </p:nvSpPr>
        <p:spPr>
          <a:xfrm>
            <a:off x="457200" y="76200"/>
            <a:ext cx="8229600" cy="639762"/>
          </a:xfrm>
        </p:spPr>
        <p:txBody>
          <a:bodyPr>
            <a:normAutofit/>
          </a:bodyPr>
          <a:lstStyle/>
          <a:p>
            <a:r>
              <a:rPr lang="en-US" sz="2800" dirty="0" smtClean="0">
                <a:latin typeface="Arial" pitchFamily="34" charset="0"/>
                <a:cs typeface="Arial" pitchFamily="34" charset="0"/>
              </a:rPr>
              <a:t>Setting Up Your Account </a:t>
            </a:r>
            <a:endParaRPr lang="en-US" sz="2800" dirty="0">
              <a:latin typeface="Arial" pitchFamily="34" charset="0"/>
              <a:cs typeface="Arial" pitchFamily="34" charset="0"/>
            </a:endParaRPr>
          </a:p>
        </p:txBody>
      </p:sp>
      <p:sp>
        <p:nvSpPr>
          <p:cNvPr id="18" name="Slide Number Placeholder 17"/>
          <p:cNvSpPr>
            <a:spLocks noGrp="1"/>
          </p:cNvSpPr>
          <p:nvPr>
            <p:ph type="sldNum" sz="quarter" idx="12"/>
          </p:nvPr>
        </p:nvSpPr>
        <p:spPr/>
        <p:txBody>
          <a:bodyPr/>
          <a:lstStyle/>
          <a:p>
            <a:fld id="{A4CD5D57-F162-4C1F-9FC3-E2CE4E8F388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2800" dirty="0" smtClean="0">
                <a:latin typeface="Arial" pitchFamily="34" charset="0"/>
                <a:cs typeface="Arial" pitchFamily="34" charset="0"/>
              </a:rPr>
              <a:t>Setting Up Your Account (Cont.)</a:t>
            </a:r>
            <a:endParaRPr lang="en-US" sz="2800" dirty="0">
              <a:latin typeface="Arial" pitchFamily="34" charset="0"/>
              <a:cs typeface="Arial" pitchFamily="34" charset="0"/>
            </a:endParaRPr>
          </a:p>
        </p:txBody>
      </p:sp>
      <p:sp>
        <p:nvSpPr>
          <p:cNvPr id="5" name="Content Placeholder 4"/>
          <p:cNvSpPr>
            <a:spLocks noGrp="1"/>
          </p:cNvSpPr>
          <p:nvPr>
            <p:ph idx="1"/>
          </p:nvPr>
        </p:nvSpPr>
        <p:spPr>
          <a:xfrm>
            <a:off x="457200" y="914400"/>
            <a:ext cx="8229600" cy="5715000"/>
          </a:xfrm>
        </p:spPr>
        <p:txBody>
          <a:bodyPr>
            <a:normAutofit/>
          </a:bodyPr>
          <a:lstStyle/>
          <a:p>
            <a:r>
              <a:rPr lang="en-US" sz="1600" dirty="0" smtClean="0">
                <a:latin typeface="Arial" pitchFamily="34" charset="0"/>
                <a:cs typeface="Arial" pitchFamily="34" charset="0"/>
              </a:rPr>
              <a:t>The Portal validates your entries then displays the message: “Save Successful-A Confirmation Key has been sent to your email. Click </a:t>
            </a:r>
            <a:r>
              <a:rPr lang="en-US" sz="1600" b="1" u="sng" dirty="0" smtClean="0">
                <a:latin typeface="Arial" pitchFamily="34" charset="0"/>
                <a:cs typeface="Arial" pitchFamily="34" charset="0"/>
              </a:rPr>
              <a:t>here</a:t>
            </a:r>
            <a:r>
              <a:rPr lang="en-US" sz="1600" dirty="0" smtClean="0">
                <a:latin typeface="Arial" pitchFamily="34" charset="0"/>
                <a:cs typeface="Arial" pitchFamily="34" charset="0"/>
              </a:rPr>
              <a:t> to login.”</a:t>
            </a:r>
          </a:p>
          <a:p>
            <a:endParaRPr lang="en-US" sz="1600" dirty="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a:p>
            <a:pPr>
              <a:buNone/>
            </a:pPr>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a:p>
            <a:r>
              <a:rPr lang="en-US" sz="1600" b="1" dirty="0" smtClean="0">
                <a:latin typeface="Arial" pitchFamily="34" charset="0"/>
                <a:cs typeface="Arial" pitchFamily="34" charset="0"/>
              </a:rPr>
              <a:t>Check your email </a:t>
            </a:r>
            <a:r>
              <a:rPr lang="en-US" sz="1600" dirty="0" smtClean="0">
                <a:latin typeface="Arial" pitchFamily="34" charset="0"/>
                <a:cs typeface="Arial" pitchFamily="34" charset="0"/>
              </a:rPr>
              <a:t>to retrieve your confirmation key. Enter it in the Confirmation Key field, then click the </a:t>
            </a:r>
            <a:r>
              <a:rPr lang="en-US" sz="1600" b="1" dirty="0" smtClean="0">
                <a:latin typeface="Arial" pitchFamily="34" charset="0"/>
                <a:cs typeface="Arial" pitchFamily="34" charset="0"/>
              </a:rPr>
              <a:t>Sign- in </a:t>
            </a:r>
            <a:r>
              <a:rPr lang="en-US" sz="1600" dirty="0" smtClean="0">
                <a:latin typeface="Arial" pitchFamily="34" charset="0"/>
                <a:cs typeface="Arial" pitchFamily="34" charset="0"/>
              </a:rPr>
              <a:t>button. If you lose it, contact the school to receive your verification key.</a:t>
            </a:r>
          </a:p>
          <a:p>
            <a:r>
              <a:rPr lang="en-US" sz="1600" dirty="0" smtClean="0">
                <a:latin typeface="Arial" pitchFamily="34" charset="0"/>
                <a:cs typeface="Arial" pitchFamily="34" charset="0"/>
              </a:rPr>
              <a:t>Then the </a:t>
            </a:r>
            <a:r>
              <a:rPr lang="en-US" sz="1600" b="1" dirty="0" smtClean="0">
                <a:latin typeface="Arial" pitchFamily="34" charset="0"/>
                <a:cs typeface="Arial" pitchFamily="34" charset="0"/>
              </a:rPr>
              <a:t>Sign-in</a:t>
            </a:r>
            <a:r>
              <a:rPr lang="en-US" sz="1600" dirty="0" smtClean="0">
                <a:latin typeface="Arial" pitchFamily="34" charset="0"/>
                <a:cs typeface="Arial" pitchFamily="34" charset="0"/>
              </a:rPr>
              <a:t> screen is redisplayed. Now enter your user name and password you set up, then click </a:t>
            </a:r>
            <a:r>
              <a:rPr lang="en-US" sz="1600" b="1" dirty="0" smtClean="0">
                <a:latin typeface="Arial" pitchFamily="34" charset="0"/>
                <a:cs typeface="Arial" pitchFamily="34" charset="0"/>
              </a:rPr>
              <a:t>Sign-in</a:t>
            </a:r>
            <a:r>
              <a:rPr lang="en-US" sz="1600" dirty="0" smtClean="0">
                <a:latin typeface="Arial" pitchFamily="34" charset="0"/>
                <a:cs typeface="Arial" pitchFamily="34" charset="0"/>
              </a:rPr>
              <a:t>.</a:t>
            </a:r>
          </a:p>
          <a:p>
            <a:pPr>
              <a:buNone/>
            </a:pPr>
            <a:endParaRPr lang="en-US" sz="1600" dirty="0" smtClean="0">
              <a:latin typeface="Arial" pitchFamily="34" charset="0"/>
              <a:cs typeface="Arial" pitchFamily="34" charset="0"/>
            </a:endParaRPr>
          </a:p>
          <a:p>
            <a:pPr>
              <a:buNone/>
            </a:pPr>
            <a:endParaRPr lang="en-US" sz="1600" dirty="0">
              <a:latin typeface="Arial" pitchFamily="34" charset="0"/>
              <a:cs typeface="Arial" pitchFamily="34" charset="0"/>
            </a:endParaRPr>
          </a:p>
        </p:txBody>
      </p:sp>
      <p:pic>
        <p:nvPicPr>
          <p:cNvPr id="6" name="Content Placeholder 3" descr="Confirmation verification.bmp"/>
          <p:cNvPicPr>
            <a:picLocks noChangeAspect="1"/>
          </p:cNvPicPr>
          <p:nvPr/>
        </p:nvPicPr>
        <p:blipFill>
          <a:blip r:embed="rId2" cstate="print"/>
          <a:stretch>
            <a:fillRect/>
          </a:stretch>
        </p:blipFill>
        <p:spPr>
          <a:xfrm>
            <a:off x="2057400" y="1524000"/>
            <a:ext cx="4886325" cy="1333500"/>
          </a:xfrm>
          <a:prstGeom prst="rect">
            <a:avLst/>
          </a:prstGeom>
        </p:spPr>
      </p:pic>
      <p:pic>
        <p:nvPicPr>
          <p:cNvPr id="7" name="Picture 6" descr="login page.bmp"/>
          <p:cNvPicPr>
            <a:picLocks noChangeAspect="1"/>
          </p:cNvPicPr>
          <p:nvPr/>
        </p:nvPicPr>
        <p:blipFill>
          <a:blip r:embed="rId3" cstate="print"/>
          <a:stretch>
            <a:fillRect/>
          </a:stretch>
        </p:blipFill>
        <p:spPr>
          <a:xfrm>
            <a:off x="2286000" y="4495800"/>
            <a:ext cx="4631002" cy="1752600"/>
          </a:xfrm>
          <a:prstGeom prst="rect">
            <a:avLst/>
          </a:prstGeom>
        </p:spPr>
      </p:pic>
      <p:sp>
        <p:nvSpPr>
          <p:cNvPr id="8" name="Rectangle 7"/>
          <p:cNvSpPr/>
          <p:nvPr/>
        </p:nvSpPr>
        <p:spPr>
          <a:xfrm>
            <a:off x="3810000" y="24384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52800" y="5486400"/>
            <a:ext cx="1676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16200000" flipH="1">
            <a:off x="2476500" y="4533900"/>
            <a:ext cx="11430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A4CD5D57-F162-4C1F-9FC3-E2CE4E8F388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2800" dirty="0" smtClean="0">
                <a:latin typeface="Arial" pitchFamily="34" charset="0"/>
                <a:cs typeface="Arial" pitchFamily="34" charset="0"/>
              </a:rPr>
              <a:t>For Parent View</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211763"/>
          </a:xfrm>
        </p:spPr>
        <p:txBody>
          <a:bodyPr>
            <a:normAutofit/>
          </a:bodyPr>
          <a:lstStyle/>
          <a:p>
            <a:r>
              <a:rPr lang="en-US" sz="1600" dirty="0" smtClean="0">
                <a:latin typeface="Arial" pitchFamily="34" charset="0"/>
                <a:cs typeface="Arial" pitchFamily="34" charset="0"/>
              </a:rPr>
              <a:t>If you are a parent and you have more than one child enrolled in the school district, the Portal displays a list of your children. Click on the underlined name of your child whose information you want to see and it will give you a menu list to the left of the screen to choose from. </a:t>
            </a:r>
          </a:p>
          <a:p>
            <a:pPr>
              <a:buNone/>
            </a:pPr>
            <a:endParaRPr lang="en-US" sz="1400" dirty="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pPr>
              <a:buNone/>
            </a:pP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endParaRPr lang="en-US" sz="1400" dirty="0" smtClean="0">
              <a:latin typeface="Arial" pitchFamily="34" charset="0"/>
              <a:cs typeface="Arial" pitchFamily="34" charset="0"/>
            </a:endParaRPr>
          </a:p>
          <a:p>
            <a:pPr>
              <a:buNone/>
            </a:pPr>
            <a:endParaRPr lang="en-US" sz="1400" dirty="0">
              <a:latin typeface="Arial" pitchFamily="34" charset="0"/>
              <a:cs typeface="Arial" pitchFamily="34" charset="0"/>
            </a:endParaRPr>
          </a:p>
        </p:txBody>
      </p:sp>
      <p:pic>
        <p:nvPicPr>
          <p:cNvPr id="4" name="Picture 3" descr="select student.bmp"/>
          <p:cNvPicPr>
            <a:picLocks noChangeAspect="1"/>
          </p:cNvPicPr>
          <p:nvPr/>
        </p:nvPicPr>
        <p:blipFill>
          <a:blip r:embed="rId2" cstate="print"/>
          <a:stretch>
            <a:fillRect/>
          </a:stretch>
        </p:blipFill>
        <p:spPr>
          <a:xfrm>
            <a:off x="914400" y="2590800"/>
            <a:ext cx="6353175" cy="2514449"/>
          </a:xfrm>
          <a:prstGeom prst="rect">
            <a:avLst/>
          </a:prstGeom>
        </p:spPr>
      </p:pic>
      <p:sp>
        <p:nvSpPr>
          <p:cNvPr id="5" name="Rectangle 4"/>
          <p:cNvSpPr/>
          <p:nvPr/>
        </p:nvSpPr>
        <p:spPr>
          <a:xfrm>
            <a:off x="914400" y="3276600"/>
            <a:ext cx="762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53200" y="4419600"/>
            <a:ext cx="533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43200" y="3657600"/>
            <a:ext cx="914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743200" y="4114800"/>
            <a:ext cx="914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543800" y="2895600"/>
            <a:ext cx="11430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Click here to log out</a:t>
            </a:r>
            <a:endParaRPr lang="en-US" sz="1200" dirty="0">
              <a:solidFill>
                <a:schemeClr val="tx1"/>
              </a:solidFill>
              <a:latin typeface="Arial" pitchFamily="34" charset="0"/>
              <a:cs typeface="Arial" pitchFamily="34" charset="0"/>
            </a:endParaRPr>
          </a:p>
        </p:txBody>
      </p:sp>
      <p:cxnSp>
        <p:nvCxnSpPr>
          <p:cNvPr id="17" name="Straight Arrow Connector 16"/>
          <p:cNvCxnSpPr/>
          <p:nvPr/>
        </p:nvCxnSpPr>
        <p:spPr>
          <a:xfrm rot="10800000">
            <a:off x="7162800" y="2819400"/>
            <a:ext cx="4572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010400" y="2590800"/>
            <a:ext cx="152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0800000">
            <a:off x="1676400" y="3657600"/>
            <a:ext cx="3657600" cy="1828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29000" y="5486400"/>
            <a:ext cx="2971800" cy="738664"/>
          </a:xfrm>
          <a:prstGeom prst="rect">
            <a:avLst/>
          </a:prstGeom>
          <a:solidFill>
            <a:schemeClr val="accent1">
              <a:lumMod val="20000"/>
              <a:lumOff val="80000"/>
            </a:schemeClr>
          </a:solidFill>
          <a:ln>
            <a:solidFill>
              <a:schemeClr val="accent1"/>
            </a:solidFill>
          </a:ln>
        </p:spPr>
        <p:txBody>
          <a:bodyPr wrap="square" rtlCol="0">
            <a:spAutoFit/>
          </a:bodyPr>
          <a:lstStyle/>
          <a:p>
            <a:r>
              <a:rPr lang="en-US" sz="1400" dirty="0" smtClean="0">
                <a:latin typeface="Arial" pitchFamily="34" charset="0"/>
                <a:cs typeface="Arial" pitchFamily="34" charset="0"/>
              </a:rPr>
              <a:t>To redisplay the list of your children, at any time, click the </a:t>
            </a:r>
            <a:r>
              <a:rPr lang="en-US" sz="1400" b="1" dirty="0" smtClean="0">
                <a:latin typeface="Arial" pitchFamily="34" charset="0"/>
                <a:cs typeface="Arial" pitchFamily="34" charset="0"/>
              </a:rPr>
              <a:t>My Students </a:t>
            </a:r>
            <a:r>
              <a:rPr lang="en-US" sz="1400" dirty="0" smtClean="0">
                <a:latin typeface="Arial" pitchFamily="34" charset="0"/>
                <a:cs typeface="Arial" pitchFamily="34" charset="0"/>
              </a:rPr>
              <a:t>option.</a:t>
            </a:r>
          </a:p>
        </p:txBody>
      </p:sp>
      <p:sp>
        <p:nvSpPr>
          <p:cNvPr id="24" name="Rectangle 23"/>
          <p:cNvSpPr/>
          <p:nvPr/>
        </p:nvSpPr>
        <p:spPr>
          <a:xfrm>
            <a:off x="6553200" y="3886200"/>
            <a:ext cx="533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A4CD5D57-F162-4C1F-9FC3-E2CE4E8F388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2800" dirty="0" smtClean="0">
                <a:latin typeface="Arial" pitchFamily="34" charset="0"/>
                <a:cs typeface="Arial" pitchFamily="34" charset="0"/>
              </a:rPr>
              <a:t>Student View</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en-US" sz="1600" dirty="0" smtClean="0">
                <a:latin typeface="Arial" pitchFamily="34" charset="0"/>
                <a:cs typeface="Arial" pitchFamily="34" charset="0"/>
              </a:rPr>
              <a:t>If you are a student or a parent with only one child enrolled in the school district, the Portal displays the </a:t>
            </a:r>
            <a:r>
              <a:rPr lang="en-US" sz="1600" b="1" dirty="0" smtClean="0">
                <a:latin typeface="Arial" pitchFamily="34" charset="0"/>
                <a:cs typeface="Arial" pitchFamily="34" charset="0"/>
              </a:rPr>
              <a:t>Student Schedule </a:t>
            </a:r>
            <a:r>
              <a:rPr lang="en-US" sz="1600" dirty="0" smtClean="0">
                <a:latin typeface="Arial" pitchFamily="34" charset="0"/>
                <a:cs typeface="Arial" pitchFamily="34" charset="0"/>
              </a:rPr>
              <a:t>screen. The </a:t>
            </a:r>
            <a:r>
              <a:rPr lang="en-US" sz="1600" b="1" dirty="0" smtClean="0">
                <a:latin typeface="Arial" pitchFamily="34" charset="0"/>
                <a:cs typeface="Arial" pitchFamily="34" charset="0"/>
              </a:rPr>
              <a:t>My Student </a:t>
            </a:r>
            <a:r>
              <a:rPr lang="en-US" sz="1600" dirty="0" smtClean="0">
                <a:latin typeface="Arial" pitchFamily="34" charset="0"/>
                <a:cs typeface="Arial" pitchFamily="34" charset="0"/>
              </a:rPr>
              <a:t>option is not displayed. Click a </a:t>
            </a:r>
            <a:r>
              <a:rPr lang="en-US" sz="1600" b="1" dirty="0">
                <a:latin typeface="Arial" pitchFamily="34" charset="0"/>
                <a:cs typeface="Arial" pitchFamily="34" charset="0"/>
              </a:rPr>
              <a:t>M</a:t>
            </a:r>
            <a:r>
              <a:rPr lang="en-US" sz="1600" b="1" dirty="0" smtClean="0">
                <a:latin typeface="Arial" pitchFamily="34" charset="0"/>
                <a:cs typeface="Arial" pitchFamily="34" charset="0"/>
              </a:rPr>
              <a:t>enu </a:t>
            </a:r>
            <a:r>
              <a:rPr lang="en-US" sz="1600" b="1" dirty="0">
                <a:latin typeface="Arial" pitchFamily="34" charset="0"/>
                <a:cs typeface="Arial" pitchFamily="34" charset="0"/>
              </a:rPr>
              <a:t>O</a:t>
            </a:r>
            <a:r>
              <a:rPr lang="en-US" sz="1600" b="1" dirty="0" smtClean="0">
                <a:latin typeface="Arial" pitchFamily="34" charset="0"/>
                <a:cs typeface="Arial" pitchFamily="34" charset="0"/>
              </a:rPr>
              <a:t>ption </a:t>
            </a:r>
            <a:r>
              <a:rPr lang="en-US" sz="1600" dirty="0" smtClean="0">
                <a:latin typeface="Arial" pitchFamily="34" charset="0"/>
                <a:cs typeface="Arial" pitchFamily="34" charset="0"/>
              </a:rPr>
              <a:t>to display the information you wish to view.</a:t>
            </a:r>
          </a:p>
          <a:p>
            <a:pPr>
              <a:buNone/>
            </a:pPr>
            <a:endParaRPr lang="en-US" sz="1600" dirty="0">
              <a:latin typeface="Arial" pitchFamily="34" charset="0"/>
              <a:cs typeface="Arial" pitchFamily="34" charset="0"/>
            </a:endParaRPr>
          </a:p>
        </p:txBody>
      </p:sp>
      <p:pic>
        <p:nvPicPr>
          <p:cNvPr id="4" name="Picture 3" descr="Student info once student selected.bmp"/>
          <p:cNvPicPr>
            <a:picLocks noChangeAspect="1"/>
          </p:cNvPicPr>
          <p:nvPr/>
        </p:nvPicPr>
        <p:blipFill>
          <a:blip r:embed="rId2" cstate="print"/>
          <a:stretch>
            <a:fillRect/>
          </a:stretch>
        </p:blipFill>
        <p:spPr>
          <a:xfrm>
            <a:off x="1981200" y="1905000"/>
            <a:ext cx="4980770" cy="4495800"/>
          </a:xfrm>
          <a:prstGeom prst="rect">
            <a:avLst/>
          </a:prstGeom>
        </p:spPr>
      </p:pic>
      <p:sp>
        <p:nvSpPr>
          <p:cNvPr id="5" name="Rectangle 4"/>
          <p:cNvSpPr/>
          <p:nvPr/>
        </p:nvSpPr>
        <p:spPr>
          <a:xfrm>
            <a:off x="3581400" y="2133600"/>
            <a:ext cx="685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43400" y="2362200"/>
            <a:ext cx="381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57400" y="2514600"/>
            <a:ext cx="457200" cy="152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2895600"/>
            <a:ext cx="685800" cy="1981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5400000">
            <a:off x="1866900" y="2171700"/>
            <a:ext cx="12192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A4CD5D57-F162-4C1F-9FC3-E2CE4E8F388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2800" dirty="0" smtClean="0">
                <a:latin typeface="Arial" pitchFamily="34" charset="0"/>
                <a:cs typeface="Arial" pitchFamily="34" charset="0"/>
              </a:rPr>
              <a:t>For Parents, Guardians, and Students</a:t>
            </a:r>
            <a:endParaRPr lang="en-US" sz="2800" dirty="0">
              <a:latin typeface="Arial" pitchFamily="34" charset="0"/>
              <a:cs typeface="Arial" pitchFamily="34" charset="0"/>
            </a:endParaRPr>
          </a:p>
        </p:txBody>
      </p:sp>
      <p:sp>
        <p:nvSpPr>
          <p:cNvPr id="7" name="Content Placeholder 6"/>
          <p:cNvSpPr>
            <a:spLocks noGrp="1"/>
          </p:cNvSpPr>
          <p:nvPr>
            <p:ph idx="1"/>
          </p:nvPr>
        </p:nvSpPr>
        <p:spPr>
          <a:xfrm>
            <a:off x="457200" y="762000"/>
            <a:ext cx="8229600" cy="5943600"/>
          </a:xfrm>
        </p:spPr>
        <p:txBody>
          <a:bodyPr>
            <a:normAutofit/>
          </a:bodyPr>
          <a:lstStyle/>
          <a:p>
            <a:r>
              <a:rPr lang="en-US" sz="1600" u="sng" dirty="0" smtClean="0">
                <a:latin typeface="Arial" pitchFamily="34" charset="0"/>
                <a:cs typeface="Arial" pitchFamily="34" charset="0"/>
              </a:rPr>
              <a:t>Daily Schedule of Classes:</a:t>
            </a:r>
          </a:p>
          <a:p>
            <a:pPr lvl="1"/>
            <a:r>
              <a:rPr lang="en-US" sz="1400" dirty="0" smtClean="0">
                <a:latin typeface="Arial" pitchFamily="34" charset="0"/>
                <a:cs typeface="Arial" pitchFamily="34" charset="0"/>
              </a:rPr>
              <a:t>Click the </a:t>
            </a:r>
            <a:r>
              <a:rPr lang="en-US" sz="1400" b="1" dirty="0">
                <a:latin typeface="Arial" pitchFamily="34" charset="0"/>
                <a:cs typeface="Arial" pitchFamily="34" charset="0"/>
              </a:rPr>
              <a:t>S</a:t>
            </a:r>
            <a:r>
              <a:rPr lang="en-US" sz="1400" b="1" dirty="0" smtClean="0">
                <a:latin typeface="Arial" pitchFamily="34" charset="0"/>
                <a:cs typeface="Arial" pitchFamily="34" charset="0"/>
              </a:rPr>
              <a:t>tudent </a:t>
            </a:r>
            <a:r>
              <a:rPr lang="en-US" sz="1400" b="1" dirty="0">
                <a:latin typeface="Arial" pitchFamily="34" charset="0"/>
                <a:cs typeface="Arial" pitchFamily="34" charset="0"/>
              </a:rPr>
              <a:t>S</a:t>
            </a:r>
            <a:r>
              <a:rPr lang="en-US" sz="1400" b="1" dirty="0" smtClean="0">
                <a:latin typeface="Arial" pitchFamily="34" charset="0"/>
                <a:cs typeface="Arial" pitchFamily="34" charset="0"/>
              </a:rPr>
              <a:t>chedules </a:t>
            </a:r>
            <a:r>
              <a:rPr lang="en-US" sz="1400" dirty="0" smtClean="0">
                <a:latin typeface="Arial" pitchFamily="34" charset="0"/>
                <a:cs typeface="Arial" pitchFamily="34" charset="0"/>
              </a:rPr>
              <a:t>menu option.</a:t>
            </a:r>
          </a:p>
          <a:p>
            <a:pPr lvl="1"/>
            <a:r>
              <a:rPr lang="en-US" sz="1400" dirty="0" smtClean="0">
                <a:latin typeface="Arial" pitchFamily="34" charset="0"/>
                <a:cs typeface="Arial" pitchFamily="34" charset="0"/>
              </a:rPr>
              <a:t>The Portal displays a chart showing all the classes by period for this term.</a:t>
            </a:r>
            <a:endParaRPr lang="en-US" sz="1400" dirty="0">
              <a:latin typeface="Arial" pitchFamily="34" charset="0"/>
              <a:cs typeface="Arial" pitchFamily="34" charset="0"/>
            </a:endParaRPr>
          </a:p>
          <a:p>
            <a:pPr lvl="1">
              <a:buNone/>
            </a:pPr>
            <a:endParaRPr lang="en-US" sz="1200" dirty="0" smtClean="0">
              <a:latin typeface="Arial" pitchFamily="34" charset="0"/>
              <a:cs typeface="Arial" pitchFamily="34" charset="0"/>
            </a:endParaRPr>
          </a:p>
        </p:txBody>
      </p:sp>
      <p:pic>
        <p:nvPicPr>
          <p:cNvPr id="8" name="Picture 7" descr="Student info once student selected.bmp"/>
          <p:cNvPicPr>
            <a:picLocks noChangeAspect="1"/>
          </p:cNvPicPr>
          <p:nvPr/>
        </p:nvPicPr>
        <p:blipFill>
          <a:blip r:embed="rId2" cstate="print"/>
          <a:stretch>
            <a:fillRect/>
          </a:stretch>
        </p:blipFill>
        <p:spPr>
          <a:xfrm>
            <a:off x="1752599" y="1752600"/>
            <a:ext cx="5320559" cy="4802505"/>
          </a:xfrm>
          <a:prstGeom prst="rect">
            <a:avLst/>
          </a:prstGeom>
        </p:spPr>
      </p:pic>
      <p:sp>
        <p:nvSpPr>
          <p:cNvPr id="9" name="Rectangle 8"/>
          <p:cNvSpPr/>
          <p:nvPr/>
        </p:nvSpPr>
        <p:spPr>
          <a:xfrm>
            <a:off x="3200400" y="2362200"/>
            <a:ext cx="304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4800" y="2057400"/>
            <a:ext cx="1219200" cy="830997"/>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the schedule for the entire year, click</a:t>
            </a:r>
            <a:r>
              <a:rPr lang="en-US" sz="1200" b="1" dirty="0" smtClean="0">
                <a:latin typeface="Arial" pitchFamily="34" charset="0"/>
                <a:cs typeface="Arial" pitchFamily="34" charset="0"/>
              </a:rPr>
              <a:t> Year</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1" name="Rectangle 10"/>
          <p:cNvSpPr/>
          <p:nvPr/>
        </p:nvSpPr>
        <p:spPr>
          <a:xfrm>
            <a:off x="3962400" y="2362200"/>
            <a:ext cx="16002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10" idx="3"/>
          </p:cNvCxnSpPr>
          <p:nvPr/>
        </p:nvCxnSpPr>
        <p:spPr>
          <a:xfrm flipV="1">
            <a:off x="1524000" y="2438401"/>
            <a:ext cx="1676400" cy="3449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67600" y="2743200"/>
            <a:ext cx="1219200" cy="1015663"/>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the schedule for a different day, click the underlined day.</a:t>
            </a:r>
            <a:endParaRPr lang="en-US" sz="1200" dirty="0">
              <a:latin typeface="Arial" pitchFamily="34" charset="0"/>
              <a:cs typeface="Arial" pitchFamily="34" charset="0"/>
            </a:endParaRPr>
          </a:p>
        </p:txBody>
      </p:sp>
      <p:cxnSp>
        <p:nvCxnSpPr>
          <p:cNvPr id="18" name="Straight Arrow Connector 17"/>
          <p:cNvCxnSpPr>
            <a:endCxn id="11" idx="3"/>
          </p:cNvCxnSpPr>
          <p:nvPr/>
        </p:nvCxnSpPr>
        <p:spPr>
          <a:xfrm rot="10800000">
            <a:off x="5562600" y="2476500"/>
            <a:ext cx="1905000" cy="4953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505200" y="1981200"/>
            <a:ext cx="6858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267200" y="220980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A4CD5D57-F162-4C1F-9FC3-E2CE4E8F388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r>
              <a:rPr lang="en-US" sz="1600" u="sng" dirty="0" smtClean="0">
                <a:latin typeface="Arial" pitchFamily="34" charset="0"/>
                <a:cs typeface="Arial" pitchFamily="34" charset="0"/>
              </a:rPr>
              <a:t>Attendance Information by Month:</a:t>
            </a:r>
          </a:p>
          <a:p>
            <a:pPr lvl="1"/>
            <a:r>
              <a:rPr lang="en-US" sz="1400" dirty="0" smtClean="0">
                <a:latin typeface="Arial" pitchFamily="34" charset="0"/>
                <a:cs typeface="Arial" pitchFamily="34" charset="0"/>
              </a:rPr>
              <a:t>Click the </a:t>
            </a:r>
            <a:r>
              <a:rPr lang="en-US" sz="1400" b="1" dirty="0" smtClean="0">
                <a:latin typeface="Arial" pitchFamily="34" charset="0"/>
                <a:cs typeface="Arial" pitchFamily="34" charset="0"/>
              </a:rPr>
              <a:t>Attendance</a:t>
            </a:r>
            <a:r>
              <a:rPr lang="en-US" sz="1400" dirty="0" smtClean="0">
                <a:latin typeface="Arial" pitchFamily="34" charset="0"/>
                <a:cs typeface="Arial" pitchFamily="34" charset="0"/>
              </a:rPr>
              <a:t> menu </a:t>
            </a:r>
            <a:r>
              <a:rPr lang="en-US" sz="1400" dirty="0">
                <a:latin typeface="Arial" pitchFamily="34" charset="0"/>
                <a:cs typeface="Arial" pitchFamily="34" charset="0"/>
              </a:rPr>
              <a:t>o</a:t>
            </a:r>
            <a:r>
              <a:rPr lang="en-US" sz="1400" dirty="0" smtClean="0">
                <a:latin typeface="Arial" pitchFamily="34" charset="0"/>
                <a:cs typeface="Arial" pitchFamily="34" charset="0"/>
              </a:rPr>
              <a:t>ption.</a:t>
            </a:r>
          </a:p>
          <a:p>
            <a:pPr lvl="1"/>
            <a:r>
              <a:rPr lang="en-US" sz="1400" dirty="0" smtClean="0">
                <a:latin typeface="Arial" pitchFamily="34" charset="0"/>
                <a:cs typeface="Arial" pitchFamily="34" charset="0"/>
              </a:rPr>
              <a:t>The Portal displays a calendar that shows absences and </a:t>
            </a:r>
            <a:r>
              <a:rPr lang="en-US" sz="1400" dirty="0" err="1" smtClean="0">
                <a:latin typeface="Arial" pitchFamily="34" charset="0"/>
                <a:cs typeface="Arial" pitchFamily="34" charset="0"/>
              </a:rPr>
              <a:t>tardies</a:t>
            </a:r>
            <a:r>
              <a:rPr lang="en-US" sz="1400" dirty="0" smtClean="0">
                <a:latin typeface="Arial" pitchFamily="34" charset="0"/>
                <a:cs typeface="Arial" pitchFamily="34" charset="0"/>
              </a:rPr>
              <a:t>.</a:t>
            </a:r>
          </a:p>
          <a:p>
            <a:pPr lvl="1">
              <a:buNone/>
            </a:pPr>
            <a:endParaRPr lang="en-US" sz="1400" dirty="0">
              <a:latin typeface="Arial" pitchFamily="34" charset="0"/>
              <a:cs typeface="Arial" pitchFamily="34" charset="0"/>
            </a:endParaRPr>
          </a:p>
        </p:txBody>
      </p:sp>
      <p:pic>
        <p:nvPicPr>
          <p:cNvPr id="4" name="Picture 3" descr="Student Attendance.bmp"/>
          <p:cNvPicPr>
            <a:picLocks noChangeAspect="1"/>
          </p:cNvPicPr>
          <p:nvPr/>
        </p:nvPicPr>
        <p:blipFill>
          <a:blip r:embed="rId2" cstate="print"/>
          <a:stretch>
            <a:fillRect/>
          </a:stretch>
        </p:blipFill>
        <p:spPr>
          <a:xfrm>
            <a:off x="1066800" y="1752600"/>
            <a:ext cx="6843328" cy="4343400"/>
          </a:xfrm>
          <a:prstGeom prst="rect">
            <a:avLst/>
          </a:prstGeom>
        </p:spPr>
      </p:pic>
      <p:sp>
        <p:nvSpPr>
          <p:cNvPr id="5" name="Rectangle 4"/>
          <p:cNvSpPr/>
          <p:nvPr/>
        </p:nvSpPr>
        <p:spPr>
          <a:xfrm>
            <a:off x="3200400" y="2057400"/>
            <a:ext cx="990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67200" y="23622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800" y="5562600"/>
            <a:ext cx="1828800" cy="954107"/>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Months that include one or more absences are highlighted in yellow. </a:t>
            </a:r>
            <a:endParaRPr lang="en-US" sz="1400" dirty="0">
              <a:latin typeface="Arial" pitchFamily="34" charset="0"/>
              <a:cs typeface="Arial" pitchFamily="34" charset="0"/>
            </a:endParaRPr>
          </a:p>
        </p:txBody>
      </p:sp>
      <p:sp>
        <p:nvSpPr>
          <p:cNvPr id="10" name="TextBox 9"/>
          <p:cNvSpPr txBox="1"/>
          <p:nvPr/>
        </p:nvSpPr>
        <p:spPr>
          <a:xfrm>
            <a:off x="685800" y="1981200"/>
            <a:ext cx="1905000" cy="523220"/>
          </a:xfrm>
          <a:prstGeom prst="rect">
            <a:avLst/>
          </a:prstGeom>
          <a:solidFill>
            <a:schemeClr val="accent1">
              <a:lumMod val="20000"/>
              <a:lumOff val="80000"/>
            </a:schemeClr>
          </a:solidFill>
        </p:spPr>
        <p:txBody>
          <a:bodyPr wrap="square" rtlCol="0">
            <a:spAutoFit/>
          </a:bodyPr>
          <a:lstStyle/>
          <a:p>
            <a:r>
              <a:rPr lang="en-US" sz="1400" dirty="0" smtClean="0">
                <a:latin typeface="Arial" pitchFamily="34" charset="0"/>
                <a:cs typeface="Arial" pitchFamily="34" charset="0"/>
              </a:rPr>
              <a:t>To see a list of </a:t>
            </a:r>
            <a:r>
              <a:rPr lang="en-US" sz="1400" dirty="0" err="1" smtClean="0">
                <a:latin typeface="Arial" pitchFamily="34" charset="0"/>
                <a:cs typeface="Arial" pitchFamily="34" charset="0"/>
              </a:rPr>
              <a:t>tardies</a:t>
            </a:r>
            <a:r>
              <a:rPr lang="en-US" sz="1400" dirty="0" smtClean="0">
                <a:latin typeface="Arial" pitchFamily="34" charset="0"/>
                <a:cs typeface="Arial" pitchFamily="34" charset="0"/>
              </a:rPr>
              <a:t>, click </a:t>
            </a:r>
            <a:r>
              <a:rPr lang="en-US" sz="1400" b="1" u="sng" dirty="0" smtClean="0">
                <a:latin typeface="Arial" pitchFamily="34" charset="0"/>
                <a:cs typeface="Arial" pitchFamily="34" charset="0"/>
              </a:rPr>
              <a:t>list</a:t>
            </a:r>
            <a:r>
              <a:rPr lang="en-US" sz="1400" dirty="0" smtClean="0">
                <a:latin typeface="Arial" pitchFamily="34" charset="0"/>
                <a:cs typeface="Arial" pitchFamily="34" charset="0"/>
              </a:rPr>
              <a:t>.</a:t>
            </a:r>
            <a:endParaRPr lang="en-US" sz="1400" dirty="0"/>
          </a:p>
        </p:txBody>
      </p:sp>
      <p:cxnSp>
        <p:nvCxnSpPr>
          <p:cNvPr id="12" name="Straight Arrow Connector 11"/>
          <p:cNvCxnSpPr/>
          <p:nvPr/>
        </p:nvCxnSpPr>
        <p:spPr>
          <a:xfrm rot="5400000" flipH="1" flipV="1">
            <a:off x="3314700" y="4305300"/>
            <a:ext cx="23622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V="1">
            <a:off x="2895600" y="4114800"/>
            <a:ext cx="23622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90800" y="2362200"/>
            <a:ext cx="6096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124200" y="2667000"/>
            <a:ext cx="2286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A4CD5D57-F162-4C1F-9FC3-E2CE4E8F388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1600" u="sng" dirty="0" smtClean="0">
                <a:latin typeface="Arial" pitchFamily="34" charset="0"/>
                <a:cs typeface="Arial" pitchFamily="34" charset="0"/>
              </a:rPr>
              <a:t>Grades Information:</a:t>
            </a:r>
          </a:p>
          <a:p>
            <a:pPr lvl="1"/>
            <a:r>
              <a:rPr lang="en-US" sz="1400" dirty="0" smtClean="0">
                <a:latin typeface="Arial" pitchFamily="34" charset="0"/>
                <a:cs typeface="Arial" pitchFamily="34" charset="0"/>
              </a:rPr>
              <a:t>Click the </a:t>
            </a:r>
            <a:r>
              <a:rPr lang="en-US" sz="1400" b="1" dirty="0" smtClean="0">
                <a:latin typeface="Arial" pitchFamily="34" charset="0"/>
                <a:cs typeface="Arial" pitchFamily="34" charset="0"/>
              </a:rPr>
              <a:t>Grades</a:t>
            </a:r>
            <a:r>
              <a:rPr lang="en-US" sz="1400" dirty="0" smtClean="0">
                <a:latin typeface="Arial" pitchFamily="34" charset="0"/>
                <a:cs typeface="Arial" pitchFamily="34" charset="0"/>
              </a:rPr>
              <a:t> menu option</a:t>
            </a:r>
          </a:p>
          <a:p>
            <a:pPr lvl="1"/>
            <a:r>
              <a:rPr lang="en-US" sz="1400" dirty="0" smtClean="0">
                <a:latin typeface="Arial" pitchFamily="34" charset="0"/>
                <a:cs typeface="Arial" pitchFamily="34" charset="0"/>
              </a:rPr>
              <a:t>The Portal displays the grades for each grading period for each class for the current term.</a:t>
            </a:r>
            <a:endParaRPr lang="en-US" sz="1400" dirty="0">
              <a:latin typeface="Arial" pitchFamily="34" charset="0"/>
              <a:cs typeface="Arial" pitchFamily="34" charset="0"/>
            </a:endParaRPr>
          </a:p>
        </p:txBody>
      </p:sp>
      <p:pic>
        <p:nvPicPr>
          <p:cNvPr id="4" name="Picture 3" descr="Student grades.bmp"/>
          <p:cNvPicPr>
            <a:picLocks noChangeAspect="1"/>
          </p:cNvPicPr>
          <p:nvPr/>
        </p:nvPicPr>
        <p:blipFill>
          <a:blip r:embed="rId2" cstate="print"/>
          <a:stretch>
            <a:fillRect/>
          </a:stretch>
        </p:blipFill>
        <p:spPr>
          <a:xfrm>
            <a:off x="1447800" y="1752600"/>
            <a:ext cx="5919788" cy="4383591"/>
          </a:xfrm>
          <a:prstGeom prst="rect">
            <a:avLst/>
          </a:prstGeom>
        </p:spPr>
      </p:pic>
      <p:sp>
        <p:nvSpPr>
          <p:cNvPr id="5" name="Rectangle 4"/>
          <p:cNvSpPr/>
          <p:nvPr/>
        </p:nvSpPr>
        <p:spPr>
          <a:xfrm>
            <a:off x="3352800" y="2057400"/>
            <a:ext cx="838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91000" y="22860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0" y="2514600"/>
            <a:ext cx="304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66800" y="1600200"/>
            <a:ext cx="1219200" cy="830997"/>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the grades for the entire year, click </a:t>
            </a:r>
            <a:r>
              <a:rPr lang="en-US" sz="1200" b="1" u="sng" dirty="0" smtClean="0">
                <a:latin typeface="Arial" pitchFamily="34" charset="0"/>
                <a:cs typeface="Arial" pitchFamily="34" charset="0"/>
              </a:rPr>
              <a:t>Year</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cxnSp>
        <p:nvCxnSpPr>
          <p:cNvPr id="11" name="Straight Arrow Connector 10"/>
          <p:cNvCxnSpPr>
            <a:stCxn id="9" idx="3"/>
            <a:endCxn id="8" idx="1"/>
          </p:cNvCxnSpPr>
          <p:nvPr/>
        </p:nvCxnSpPr>
        <p:spPr>
          <a:xfrm>
            <a:off x="2286000" y="2015699"/>
            <a:ext cx="762000" cy="613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43800" y="2362200"/>
            <a:ext cx="1066800" cy="1384995"/>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To see grades reported on the progress report, click </a:t>
            </a:r>
            <a:r>
              <a:rPr lang="en-US" sz="1200" b="1" dirty="0" smtClean="0">
                <a:latin typeface="Arial" pitchFamily="34" charset="0"/>
                <a:cs typeface="Arial" pitchFamily="34" charset="0"/>
              </a:rPr>
              <a:t>Progress Report</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3" name="Rectangle 12"/>
          <p:cNvSpPr/>
          <p:nvPr/>
        </p:nvSpPr>
        <p:spPr>
          <a:xfrm>
            <a:off x="6477000" y="2590800"/>
            <a:ext cx="7620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endCxn id="13" idx="3"/>
          </p:cNvCxnSpPr>
          <p:nvPr/>
        </p:nvCxnSpPr>
        <p:spPr>
          <a:xfrm rot="10800000">
            <a:off x="7239000" y="2667000"/>
            <a:ext cx="3048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4800" y="4191000"/>
            <a:ext cx="838200" cy="1754326"/>
          </a:xfrm>
          <a:prstGeom prst="rect">
            <a:avLst/>
          </a:prstGeom>
          <a:solidFill>
            <a:schemeClr val="accent1">
              <a:lumMod val="20000"/>
              <a:lumOff val="80000"/>
            </a:schemeClr>
          </a:solidFill>
        </p:spPr>
        <p:txBody>
          <a:bodyPr wrap="square" rtlCol="0">
            <a:spAutoFit/>
          </a:bodyPr>
          <a:lstStyle/>
          <a:p>
            <a:r>
              <a:rPr lang="en-US" sz="1200" dirty="0" smtClean="0">
                <a:latin typeface="Arial" pitchFamily="34" charset="0"/>
                <a:cs typeface="Arial" pitchFamily="34" charset="0"/>
              </a:rPr>
              <a:t>Click on the envelope next to teachers name to send email to teacher.</a:t>
            </a:r>
            <a:endParaRPr lang="en-US" sz="1200" dirty="0">
              <a:latin typeface="Arial" pitchFamily="34" charset="0"/>
              <a:cs typeface="Arial" pitchFamily="34" charset="0"/>
            </a:endParaRPr>
          </a:p>
        </p:txBody>
      </p:sp>
      <p:cxnSp>
        <p:nvCxnSpPr>
          <p:cNvPr id="17" name="Straight Arrow Connector 16"/>
          <p:cNvCxnSpPr/>
          <p:nvPr/>
        </p:nvCxnSpPr>
        <p:spPr>
          <a:xfrm flipV="1">
            <a:off x="1143000" y="4495800"/>
            <a:ext cx="16764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819400" y="4419600"/>
            <a:ext cx="2286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p:txBody>
          <a:bodyPr/>
          <a:lstStyle/>
          <a:p>
            <a:fld id="{A4CD5D57-F162-4C1F-9FC3-E2CE4E8F388D}"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977</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Granite School District Crosspointe Gradebook Parent/Student Portal</vt:lpstr>
      <vt:lpstr>Accessing The Parent/Student Portal</vt:lpstr>
      <vt:lpstr>Setting Up Your Account </vt:lpstr>
      <vt:lpstr>Setting Up Your Account (Cont.)</vt:lpstr>
      <vt:lpstr>For Parent View</vt:lpstr>
      <vt:lpstr>Student View</vt:lpstr>
      <vt:lpstr>For Parents, Guardians, and Students</vt:lpstr>
      <vt:lpstr>Slide 8</vt:lpstr>
      <vt:lpstr>Slide 9</vt:lpstr>
      <vt:lpstr>Slide 10</vt:lpstr>
      <vt:lpstr>Slide 11</vt:lpstr>
      <vt:lpstr>Slide 12</vt:lpstr>
      <vt:lpstr>Slide 13</vt:lpstr>
      <vt:lpstr>Slide 14</vt:lpstr>
    </vt:vector>
  </TitlesOfParts>
  <Company>Granite Schools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Granite School District Crosspointe Gradebook Parent Portal</dc:title>
  <dc:creator>kttohinaka</dc:creator>
  <cp:lastModifiedBy>eeperez</cp:lastModifiedBy>
  <cp:revision>84</cp:revision>
  <dcterms:created xsi:type="dcterms:W3CDTF">2011-06-27T17:17:19Z</dcterms:created>
  <dcterms:modified xsi:type="dcterms:W3CDTF">2011-08-18T16:40:18Z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-1476974665</vt:i4>
  </property>
  <property fmtid="{D5CDD505-2E9C-101B-9397-08002B2CF9AE}" pid="3" name="_NewReviewCycle">
    <vt:lpwstr/>
  </property>
  <property fmtid="{D5CDD505-2E9C-101B-9397-08002B2CF9AE}" pid="4" name="_EmailSubject">
    <vt:lpwstr>parent portal for Crosspointe manual</vt:lpwstr>
  </property>
  <property fmtid="{D5CDD505-2E9C-101B-9397-08002B2CF9AE}" pid="5" name="_AuthorEmail">
    <vt:lpwstr>kttohinaka@graniteschools.org</vt:lpwstr>
  </property>
  <property fmtid="{D5CDD505-2E9C-101B-9397-08002B2CF9AE}" pid="6" name="_AuthorEmailDisplayName">
    <vt:lpwstr>Tohinaka, Karen S</vt:lpwstr>
  </property>
</Properties>
</file>